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25"/>
  </p:notesMasterIdLst>
  <p:handoutMasterIdLst>
    <p:handoutMasterId r:id="rId26"/>
  </p:handoutMasterIdLst>
  <p:sldIdLst>
    <p:sldId id="256" r:id="rId5"/>
    <p:sldId id="295" r:id="rId6"/>
    <p:sldId id="275" r:id="rId7"/>
    <p:sldId id="262" r:id="rId8"/>
    <p:sldId id="287" r:id="rId9"/>
    <p:sldId id="261" r:id="rId10"/>
    <p:sldId id="263" r:id="rId11"/>
    <p:sldId id="284" r:id="rId12"/>
    <p:sldId id="264" r:id="rId13"/>
    <p:sldId id="266" r:id="rId14"/>
    <p:sldId id="285" r:id="rId15"/>
    <p:sldId id="296" r:id="rId16"/>
    <p:sldId id="271" r:id="rId17"/>
    <p:sldId id="297" r:id="rId18"/>
    <p:sldId id="273" r:id="rId19"/>
    <p:sldId id="274" r:id="rId20"/>
    <p:sldId id="299" r:id="rId21"/>
    <p:sldId id="300" r:id="rId22"/>
    <p:sldId id="301" r:id="rId23"/>
    <p:sldId id="302" r:id="rId2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2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4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  <p:cmAuthor id="3" name="Tatjana Milivojevic" initials="TM" lastIdx="13" clrIdx="3">
    <p:extLst>
      <p:ext uri="{19B8F6BF-5375-455C-9EA6-DF929625EA0E}">
        <p15:presenceInfo xmlns:p15="http://schemas.microsoft.com/office/powerpoint/2012/main" userId="S-1-5-21-3988269000-3947341290-2979681626-13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89852" autoAdjust="0"/>
  </p:normalViewPr>
  <p:slideViewPr>
    <p:cSldViewPr>
      <p:cViewPr varScale="1">
        <p:scale>
          <a:sx n="114" d="100"/>
          <a:sy n="114" d="100"/>
        </p:scale>
        <p:origin x="139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53B-496A-8AE6-31421DFE06A9}"/>
              </c:ext>
            </c:extLst>
          </c:dPt>
          <c:dPt>
            <c:idx val="1"/>
            <c:bubble3D val="0"/>
            <c:explosion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53B-496A-8AE6-31421DFE06A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53B-496A-8AE6-31421DFE06A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53B-496A-8AE6-31421DFE06A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53B-496A-8AE6-31421DFE06A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553B-496A-8AE6-31421DFE06A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53B-496A-8AE6-31421DFE06A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8-553B-496A-8AE6-31421DFE06A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53B-496A-8AE6-31421DFE06A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A-553B-496A-8AE6-31421DFE06A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553B-496A-8AE6-31421DFE06A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C-553B-496A-8AE6-31421DFE06A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553B-496A-8AE6-31421DFE06A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E-553B-496A-8AE6-31421DFE06A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553B-496A-8AE6-31421DFE06A9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0-553B-496A-8AE6-31421DFE06A9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392E-4043-AA4A-D2EF3CC75790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75F96048-D09B-40E3-90F9-685D1E13AF6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53B-496A-8AE6-31421DFE06A9}"/>
                </c:ext>
              </c:extLst>
            </c:dLbl>
            <c:dLbl>
              <c:idx val="1"/>
              <c:layout>
                <c:manualLayout>
                  <c:x val="-5.7482137649460481E-2"/>
                  <c:y val="8.3292822731139193E-2"/>
                </c:manualLayout>
              </c:layout>
              <c:tx>
                <c:rich>
                  <a:bodyPr/>
                  <a:lstStyle/>
                  <a:p>
                    <a:fld id="{99B223D0-B64A-4A15-AE11-E30DB6157F19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53B-496A-8AE6-31421DFE06A9}"/>
                </c:ext>
              </c:extLst>
            </c:dLbl>
            <c:dLbl>
              <c:idx val="2"/>
              <c:layout>
                <c:manualLayout>
                  <c:x val="-5.1987581413434431E-2"/>
                  <c:y val="9.8230713124315319E-2"/>
                </c:manualLayout>
              </c:layout>
              <c:tx>
                <c:rich>
                  <a:bodyPr/>
                  <a:lstStyle/>
                  <a:p>
                    <a:fld id="{56C17DDF-8A9F-436F-B55C-90816AF2BF9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53B-496A-8AE6-31421DFE06A9}"/>
                </c:ext>
              </c:extLst>
            </c:dLbl>
            <c:dLbl>
              <c:idx val="3"/>
              <c:layout>
                <c:manualLayout>
                  <c:x val="-8.664102751045008E-2"/>
                  <c:y val="0.11402463533700895"/>
                </c:manualLayout>
              </c:layout>
              <c:tx>
                <c:rich>
                  <a:bodyPr/>
                  <a:lstStyle/>
                  <a:p>
                    <a:fld id="{C57AEF7C-2086-43F0-B8D5-8FD770D06D9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53B-496A-8AE6-31421DFE06A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A69132A1-425C-4A9F-8FE6-199B6DD113F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53B-496A-8AE6-31421DFE06A9}"/>
                </c:ext>
              </c:extLst>
            </c:dLbl>
            <c:dLbl>
              <c:idx val="5"/>
              <c:layout>
                <c:manualLayout>
                  <c:x val="-0.15070149217458934"/>
                  <c:y val="0.16590742268781636"/>
                </c:manualLayout>
              </c:layout>
              <c:tx>
                <c:rich>
                  <a:bodyPr/>
                  <a:lstStyle/>
                  <a:p>
                    <a:fld id="{D9BAADA6-6040-4ED7-AED7-FEA519A32AD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53B-496A-8AE6-31421DFE06A9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EF59ECBC-42E2-466E-B68D-12E1FAC04C0B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53B-496A-8AE6-31421DFE06A9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8E4DC100-67D7-453A-B417-1BF7BB3720F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53B-496A-8AE6-31421DFE06A9}"/>
                </c:ext>
              </c:extLst>
            </c:dLbl>
            <c:dLbl>
              <c:idx val="8"/>
              <c:layout>
                <c:manualLayout>
                  <c:x val="-8.0398804316127156E-2"/>
                  <c:y val="-0.19173104924325937"/>
                </c:manualLayout>
              </c:layout>
              <c:tx>
                <c:rich>
                  <a:bodyPr/>
                  <a:lstStyle/>
                  <a:p>
                    <a:fld id="{F5AB6FDF-7797-4CBB-BD52-300B18EFBC60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53B-496A-8AE6-31421DFE06A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53B-496A-8AE6-31421DFE06A9}"/>
                </c:ext>
              </c:extLst>
            </c:dLbl>
            <c:dLbl>
              <c:idx val="10"/>
              <c:layout>
                <c:manualLayout>
                  <c:x val="-2.7596237970253717E-2"/>
                  <c:y val="-0.22400232908612339"/>
                </c:manualLayout>
              </c:layout>
              <c:tx>
                <c:rich>
                  <a:bodyPr/>
                  <a:lstStyle/>
                  <a:p>
                    <a:fld id="{93753E7F-BDE1-4690-BC58-F762FA8CB36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53B-496A-8AE6-31421DFE06A9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68986CCE-196A-4FFE-B711-1FD1A7A212C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53B-496A-8AE6-31421DFE06A9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53E51FEB-49D2-4184-9D7C-06CAEE188E3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53B-496A-8AE6-31421DFE06A9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C778C8F4-6298-4347-8B30-69F5B2C70E41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553B-496A-8AE6-31421DFE06A9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21602893-8C94-426D-8893-7D135990FA1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53B-496A-8AE6-31421DFE06A9}"/>
                </c:ext>
              </c:extLst>
            </c:dLbl>
            <c:dLbl>
              <c:idx val="15"/>
              <c:layout>
                <c:manualLayout>
                  <c:x val="3.814729756002716E-2"/>
                  <c:y val="0.14834293939781232"/>
                </c:manualLayout>
              </c:layout>
              <c:tx>
                <c:rich>
                  <a:bodyPr/>
                  <a:lstStyle/>
                  <a:p>
                    <a:fld id="{E867C064-27EB-4AEB-9BA9-13137313C34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553B-496A-8AE6-31421DFE06A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Sheet1!$A$2:$A$18</c:f>
              <c:strCache>
                <c:ptCount val="17"/>
                <c:pt idx="0">
                  <c:v>Програм 1. Становање, урбанизам и просторно планирање 1.34%</c:v>
                </c:pt>
                <c:pt idx="1">
                  <c:v>Програм 2. Комуналне делатности 9.67%</c:v>
                </c:pt>
                <c:pt idx="2">
                  <c:v>Програм 3. Локални економски развој 0.64%</c:v>
                </c:pt>
                <c:pt idx="3">
                  <c:v>Програм 4. Развој туризма 1.10%</c:v>
                </c:pt>
                <c:pt idx="4">
                  <c:v>Програм 5. Пољопривреда и рурални развој 1.05%</c:v>
                </c:pt>
                <c:pt idx="5">
                  <c:v>Програм 6. Заштита животне средине 3.93%</c:v>
                </c:pt>
                <c:pt idx="6">
                  <c:v>Програм 7. Организација саобраћаја и саобраћајна инфраструктура 8.44%</c:v>
                </c:pt>
                <c:pt idx="7">
                  <c:v>Програм 8. Предшколско васпитање и образовање 9.75%</c:v>
                </c:pt>
                <c:pt idx="8">
                  <c:v>Програм 9. Основно образовање и васпитање 7.50%</c:v>
                </c:pt>
                <c:pt idx="9">
                  <c:v>Програм 10. Средње образовање и васпитање 0%</c:v>
                </c:pt>
                <c:pt idx="10">
                  <c:v>Програм 11. Социјална и дечија заштита 4.95%</c:v>
                </c:pt>
                <c:pt idx="11">
                  <c:v>Програм 12. Здравствена заштита 3.10%</c:v>
                </c:pt>
                <c:pt idx="12">
                  <c:v>Програм 13. Развој културе и информисања 13.53%</c:v>
                </c:pt>
                <c:pt idx="13">
                  <c:v>Програм 14. Развој спорта и омладине 1.79%</c:v>
                </c:pt>
                <c:pt idx="14">
                  <c:v>Програм 15. Опште услуге локалне самоуправе 25.06%</c:v>
                </c:pt>
                <c:pt idx="15">
                  <c:v>Програм 16. Политички систем локалне самоуправе и ен.ефикасност 6.83%</c:v>
                </c:pt>
                <c:pt idx="16">
                  <c:v>Програм 17. Енергетска ефикасност и обновљиви извори енергије1.32%</c:v>
                </c:pt>
              </c:strCache>
            </c:strRef>
          </c:cat>
          <c:val>
            <c:numRef>
              <c:f>Sheet1!$B$2:$B$18</c:f>
              <c:numCache>
                <c:formatCode>0.00%</c:formatCode>
                <c:ptCount val="17"/>
                <c:pt idx="0">
                  <c:v>1.34E-2</c:v>
                </c:pt>
                <c:pt idx="1">
                  <c:v>9.6699999999999994E-2</c:v>
                </c:pt>
                <c:pt idx="2">
                  <c:v>6.4000000000000003E-3</c:v>
                </c:pt>
                <c:pt idx="3">
                  <c:v>1.0999999999999999E-2</c:v>
                </c:pt>
                <c:pt idx="4">
                  <c:v>1.0500000000000001E-2</c:v>
                </c:pt>
                <c:pt idx="5">
                  <c:v>3.9300000000000002E-2</c:v>
                </c:pt>
                <c:pt idx="6">
                  <c:v>8.4400000000000003E-2</c:v>
                </c:pt>
                <c:pt idx="7">
                  <c:v>9.7500000000000003E-2</c:v>
                </c:pt>
                <c:pt idx="8">
                  <c:v>7.4999999999999997E-2</c:v>
                </c:pt>
                <c:pt idx="9" formatCode="0%">
                  <c:v>0</c:v>
                </c:pt>
                <c:pt idx="10">
                  <c:v>4.9500000000000002E-2</c:v>
                </c:pt>
                <c:pt idx="11">
                  <c:v>3.1E-2</c:v>
                </c:pt>
                <c:pt idx="12">
                  <c:v>0.1353</c:v>
                </c:pt>
                <c:pt idx="13">
                  <c:v>1.7899999999999999E-2</c:v>
                </c:pt>
                <c:pt idx="14">
                  <c:v>0.25059999999999999</c:v>
                </c:pt>
                <c:pt idx="15">
                  <c:v>6.83E-2</c:v>
                </c:pt>
                <c:pt idx="16">
                  <c:v>1.32E-2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3B-496A-8AE6-31421DFE06A9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9"/>
        <c:delete val="1"/>
      </c:legendEntry>
      <c:layout>
        <c:manualLayout>
          <c:xMode val="edge"/>
          <c:yMode val="edge"/>
          <c:x val="0.62114343345970646"/>
          <c:y val="0"/>
          <c:w val="0.37731335666375043"/>
          <c:h val="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 smtClean="0"/>
            <a:t>Председник </a:t>
          </a:r>
          <a:r>
            <a:rPr lang="sr-Cyrl-RS" sz="1600" dirty="0"/>
            <a:t>општине</a:t>
          </a:r>
        </a:p>
        <a:p>
          <a:r>
            <a:rPr lang="sr-Cyrl-RS" sz="1600" dirty="0"/>
            <a:t>Општинско  веће </a:t>
          </a:r>
        </a:p>
        <a:p>
          <a:r>
            <a:rPr lang="sr-Cyrl-RS" sz="1600" dirty="0"/>
            <a:t>Скупштина </a:t>
          </a:r>
          <a:r>
            <a:rPr lang="sr-Cyrl-RS" sz="1600" dirty="0" smtClean="0"/>
            <a:t>општине</a:t>
          </a:r>
        </a:p>
        <a:p>
          <a:r>
            <a:rPr lang="sr-Cyrl-RS" sz="1600" dirty="0" smtClean="0"/>
            <a:t>Општинско правобранилаштво</a:t>
          </a:r>
          <a:endParaRPr lang="sr-Cyrl-R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Установа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Установа за спорт,туризам и рекреацију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 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 smtClean="0">
              <a:solidFill>
                <a:schemeClr val="tx1"/>
              </a:solidFill>
            </a:rPr>
            <a:t>Основна школа </a:t>
          </a:r>
          <a:endParaRPr lang="sr-Cyrl-RS" sz="1200" dirty="0">
            <a:solidFill>
              <a:schemeClr val="tx1"/>
            </a:solidFill>
          </a:endParaRPr>
        </a:p>
        <a:p>
          <a:r>
            <a:rPr lang="sr-Cyrl-RS" sz="1200" dirty="0">
              <a:solidFill>
                <a:schemeClr val="tx1"/>
              </a:solidFill>
            </a:rPr>
            <a:t>Дом здравља</a:t>
          </a:r>
          <a:endParaRPr lang="en-US" sz="1200" dirty="0">
            <a:solidFill>
              <a:schemeClr val="tx1"/>
            </a:solidFill>
          </a:endParaRPr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 custLinFactNeighborX="-27040" custLinFactNeighborY="735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2023.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</a:t>
          </a:r>
          <a:r>
            <a:rPr lang="sr-Cyrl-RS" sz="1400" dirty="0" smtClean="0"/>
            <a:t>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EFC32170-A22A-2643-9D66-AD77C165B669}">
      <dgm:prSet phldrT="[Text]" custT="1"/>
      <dgm:spPr/>
      <dgm:t>
        <a:bodyPr/>
        <a:lstStyle/>
        <a:p>
          <a:pPr algn="l"/>
          <a:r>
            <a:rPr lang="sr-Cyrl-RS" sz="1400" dirty="0"/>
            <a:t>Потребе и предлози грађана</a:t>
          </a:r>
          <a:endParaRPr lang="en-US" sz="1400" dirty="0"/>
        </a:p>
      </dgm:t>
    </dgm:pt>
    <dgm:pt modelId="{4F79B7F7-06CC-E44B-AFD1-D3E4A049D2CF}" type="parTrans" cxnId="{DDC12055-BD81-F844-87F0-168302A9B84C}">
      <dgm:prSet/>
      <dgm:spPr/>
      <dgm:t>
        <a:bodyPr/>
        <a:lstStyle/>
        <a:p>
          <a:endParaRPr lang="en-GB"/>
        </a:p>
      </dgm:t>
    </dgm:pt>
    <dgm:pt modelId="{61FFD487-A771-4249-A846-2EE0D60C58ED}" type="sibTrans" cxnId="{DDC12055-BD81-F844-87F0-168302A9B84C}">
      <dgm:prSet/>
      <dgm:spPr/>
      <dgm:t>
        <a:bodyPr/>
        <a:lstStyle/>
        <a:p>
          <a:endParaRPr lang="en-GB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FCC7B010-1FCB-BB4B-A409-9CD1420FA046}" type="pres">
      <dgm:prSet presAssocID="{4F79B7F7-06CC-E44B-AFD1-D3E4A049D2CF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A98C3E8A-D2B7-0B4C-868F-0B12B3833BF3}" type="pres">
      <dgm:prSet presAssocID="{4F79B7F7-06CC-E44B-AFD1-D3E4A049D2CF}" presName="connTx" presStyleLbl="parChTrans1D2" presStyleIdx="3" presStyleCnt="5"/>
      <dgm:spPr/>
      <dgm:t>
        <a:bodyPr/>
        <a:lstStyle/>
        <a:p>
          <a:endParaRPr lang="en-US"/>
        </a:p>
      </dgm:t>
    </dgm:pt>
    <dgm:pt modelId="{2F6C05EE-5F54-144C-8F5A-15EFF899779A}" type="pres">
      <dgm:prSet presAssocID="{EFC32170-A22A-2643-9D66-AD77C165B669}" presName="root2" presStyleCnt="0"/>
      <dgm:spPr/>
    </dgm:pt>
    <dgm:pt modelId="{FEC42879-5F29-BF4B-9AF5-9DD4C12CC286}" type="pres">
      <dgm:prSet presAssocID="{EFC32170-A22A-2643-9D66-AD77C165B669}" presName="LevelTwoTextNode" presStyleLbl="node2" presStyleIdx="3" presStyleCnt="5" custScaleX="98363" custScaleY="463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DC9E8C-93C8-4547-B3CD-7948E5CA5747}" type="pres">
      <dgm:prSet presAssocID="{EFC32170-A22A-2643-9D66-AD77C165B669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68C0852F-3B62-104F-86DC-80326F4B62A0}" type="presOf" srcId="{4F79B7F7-06CC-E44B-AFD1-D3E4A049D2CF}" destId="{A98C3E8A-D2B7-0B4C-868F-0B12B3833BF3}" srcOrd="1" destOrd="0" presId="urn:microsoft.com/office/officeart/2008/layout/HorizontalMultiLevelHierarchy"/>
    <dgm:cxn modelId="{DDC12055-BD81-F844-87F0-168302A9B84C}" srcId="{00360BBF-6709-42DA-A6DE-B8193ABE792F}" destId="{EFC32170-A22A-2643-9D66-AD77C165B669}" srcOrd="3" destOrd="0" parTransId="{4F79B7F7-06CC-E44B-AFD1-D3E4A049D2CF}" sibTransId="{61FFD487-A771-4249-A846-2EE0D60C58ED}"/>
    <dgm:cxn modelId="{F0E829A3-F246-2040-BB18-D885B2333DD1}" type="presOf" srcId="{4F79B7F7-06CC-E44B-AFD1-D3E4A049D2CF}" destId="{FCC7B010-1FCB-BB4B-A409-9CD1420FA046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6844B771-7264-814A-84CA-97FF2F94FAAA}" type="presOf" srcId="{EFC32170-A22A-2643-9D66-AD77C165B669}" destId="{FEC42879-5F29-BF4B-9AF5-9DD4C12CC28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4E9BE4FB-C6A5-8449-A546-4FEC5D2AEB01}" type="presParOf" srcId="{CFBE3A7D-7CD3-413D-AA64-9100FA79E8D0}" destId="{FCC7B010-1FCB-BB4B-A409-9CD1420FA046}" srcOrd="6" destOrd="0" presId="urn:microsoft.com/office/officeart/2008/layout/HorizontalMultiLevelHierarchy"/>
    <dgm:cxn modelId="{270F0E58-D968-BB45-8C32-2DED12BE03EF}" type="presParOf" srcId="{FCC7B010-1FCB-BB4B-A409-9CD1420FA046}" destId="{A98C3E8A-D2B7-0B4C-868F-0B12B3833BF3}" srcOrd="0" destOrd="0" presId="urn:microsoft.com/office/officeart/2008/layout/HorizontalMultiLevelHierarchy"/>
    <dgm:cxn modelId="{3E78767B-61CC-F64B-A60C-54E653F6E147}" type="presParOf" srcId="{CFBE3A7D-7CD3-413D-AA64-9100FA79E8D0}" destId="{2F6C05EE-5F54-144C-8F5A-15EFF899779A}" srcOrd="7" destOrd="0" presId="urn:microsoft.com/office/officeart/2008/layout/HorizontalMultiLevelHierarchy"/>
    <dgm:cxn modelId="{7CD6316D-747F-2F4B-B7F6-AFFBB624042F}" type="presParOf" srcId="{2F6C05EE-5F54-144C-8F5A-15EFF899779A}" destId="{FEC42879-5F29-BF4B-9AF5-9DD4C12CC286}" srcOrd="0" destOrd="0" presId="urn:microsoft.com/office/officeart/2008/layout/HorizontalMultiLevelHierarchy"/>
    <dgm:cxn modelId="{7EF43038-9185-3548-955E-828FAAE51313}" type="presParOf" srcId="{2F6C05EE-5F54-144C-8F5A-15EFF899779A}" destId="{75DC9E8C-93C8-4547-B3CD-7948E5CA5747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Средства из осталих извора  </a:t>
          </a:r>
          <a:r>
            <a:rPr lang="sr-Cyrl-RS" sz="1300" dirty="0" smtClean="0">
              <a:solidFill>
                <a:schemeClr val="bg1"/>
              </a:solidFill>
            </a:rPr>
            <a:t>10.579.000</a:t>
          </a: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>
        <a:solidFill>
          <a:srgbClr val="FFC000"/>
        </a:solidFill>
      </dgm:spPr>
      <dgm:t>
        <a:bodyPr/>
        <a:lstStyle/>
        <a:p>
          <a:r>
            <a:rPr lang="sr-Cyrl-RS" dirty="0"/>
            <a:t>Средства из буџета </a:t>
          </a:r>
          <a:r>
            <a:rPr lang="sr-Cyrl-RS" dirty="0" smtClean="0"/>
            <a:t>491.176.189,00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Пренета средства из ранијих година </a:t>
          </a:r>
          <a:r>
            <a:rPr lang="sr-Cyrl-RS" dirty="0" smtClean="0">
              <a:solidFill>
                <a:schemeClr val="bg1"/>
              </a:solidFill>
            </a:rPr>
            <a:t>43.417.445,00</a:t>
          </a:r>
          <a:endParaRPr lang="en-US" dirty="0">
            <a:solidFill>
              <a:schemeClr val="bg1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/>
      <dgm:spPr>
        <a:solidFill>
          <a:srgbClr val="92D050"/>
        </a:solidFill>
      </dgm:spPr>
      <dgm:t>
        <a:bodyPr/>
        <a:lstStyle/>
        <a:p>
          <a:r>
            <a:rPr lang="sr-Cyrl-RS" dirty="0"/>
            <a:t>Укупан буџет  </a:t>
          </a:r>
          <a:r>
            <a:rPr lang="sr-Cyrl-RS" dirty="0" smtClean="0"/>
            <a:t>545.172.634,00</a:t>
          </a:r>
          <a:endParaRPr lang="en-US" dirty="0">
            <a:solidFill>
              <a:srgbClr val="FF0000"/>
            </a:solidFill>
          </a:endParaRPr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96115" custScaleY="96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B09D3-4DF0-4A67-B116-C3B0CE10042E}" type="pres">
      <dgm:prSet presAssocID="{097825AB-8F2B-4EF3-ABE1-7DCEF8027B99}" presName="spacerL" presStyleCnt="0"/>
      <dgm:spPr/>
    </dgm:pt>
    <dgm:pt modelId="{87C2FC52-975B-4E62-B5E0-1AB7C844E900}" type="pres">
      <dgm:prSet presAssocID="{097825AB-8F2B-4EF3-ABE1-7DCEF8027B9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B01A7D7F-4B49-41A1-BC20-5B8B2DC888CB}" type="pres">
      <dgm:prSet presAssocID="{097825AB-8F2B-4EF3-ABE1-7DCEF8027B99}" presName="spacerR" presStyleCnt="0"/>
      <dgm:spPr/>
    </dgm:pt>
    <dgm:pt modelId="{2DB98FF9-EDB5-4EEE-AFA3-A57C7337F497}" type="pres">
      <dgm:prSet presAssocID="{092009B7-2960-442B-A6FB-0D8F25F4F5CA}" presName="node" presStyleLbl="node1" presStyleIdx="3" presStyleCnt="4" custScaleX="120163" custScaleY="97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4AD3BF7C-9486-4F6F-9899-32B240DDA0E4}" type="presOf" srcId="{097825AB-8F2B-4EF3-ABE1-7DCEF8027B99}" destId="{87C2FC52-975B-4E62-B5E0-1AB7C844E900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521ED7ED-3B46-4CE8-992A-CAB92204B1C6}" srcId="{028ECFAC-63B3-40F0-9E03-B31D365E432C}" destId="{092009B7-2960-442B-A6FB-0D8F25F4F5CA}" srcOrd="3" destOrd="0" parTransId="{9B9E4606-8918-432D-AF17-F974BFE575C6}" sibTransId="{15C2B52E-4F55-4082-BB1C-94031D560EB4}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C76D8E36-7B23-43F0-9C45-92FEB6EDD91E}" type="presParOf" srcId="{688A0EC4-0F6D-4987-959D-CA5F27B3CF24}" destId="{409B09D3-4DF0-4A67-B116-C3B0CE10042E}" srcOrd="9" destOrd="0" presId="urn:microsoft.com/office/officeart/2005/8/layout/equation1"/>
    <dgm:cxn modelId="{5746382A-B224-4354-8E78-8AA20095070E}" type="presParOf" srcId="{688A0EC4-0F6D-4987-959D-CA5F27B3CF24}" destId="{87C2FC52-975B-4E62-B5E0-1AB7C844E900}" srcOrd="10" destOrd="0" presId="urn:microsoft.com/office/officeart/2005/8/layout/equation1"/>
    <dgm:cxn modelId="{7E6443D3-75AF-4CD4-ADB4-3F5DEC67A706}" type="presParOf" srcId="{688A0EC4-0F6D-4987-959D-CA5F27B3CF24}" destId="{B01A7D7F-4B49-41A1-BC20-5B8B2DC888CB}" srcOrd="11" destOrd="0" presId="urn:microsoft.com/office/officeart/2005/8/layout/equation1"/>
    <dgm:cxn modelId="{2EA15DB9-4691-4655-BBAA-3AC0D32206B3}" type="presParOf" srcId="{688A0EC4-0F6D-4987-959D-CA5F27B3CF24}" destId="{2DB98FF9-EDB5-4EEE-AFA3-A57C7337F497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/>
            <a:t>Укупни буџетски приходи и примања </a:t>
          </a:r>
          <a:r>
            <a:rPr lang="sr-Cyrl-RS" dirty="0" smtClean="0"/>
            <a:t>545.172.634,00</a:t>
          </a:r>
          <a:r>
            <a:rPr lang="en-RS" b="1" i="0" u="none" dirty="0" smtClean="0"/>
            <a:t> </a:t>
          </a:r>
          <a:r>
            <a:rPr lang="sr-Cyrl-RS" dirty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/>
            <a:t>Трансфери </a:t>
          </a:r>
          <a:r>
            <a:rPr lang="sr-Cyrl-RS" dirty="0" smtClean="0"/>
            <a:t>213.039.000,00</a:t>
          </a:r>
          <a:endParaRPr lang="en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b="0" i="0" u="none" dirty="0" smtClean="0"/>
            <a:t>Новчане казнеи одузета имовинска корист</a:t>
          </a:r>
        </a:p>
        <a:p>
          <a:pPr algn="ctr"/>
          <a:r>
            <a:rPr lang="sr-Cyrl-RS" b="0" i="0" u="none" dirty="0" smtClean="0"/>
            <a:t>8.110.000,00</a:t>
          </a:r>
          <a:endParaRPr lang="sr-Cyrl-RS" b="0" i="0" u="none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/>
            <a:t>43.417.445,00</a:t>
          </a:r>
          <a:r>
            <a:rPr lang="sr-Latn-RS" sz="1000" dirty="0" smtClean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RS" b="0" i="0" u="none" dirty="0"/>
            <a:t>M</a:t>
          </a:r>
          <a:r>
            <a:rPr lang="sr-Cyrl-RS" b="0" i="0" u="none" dirty="0" err="1"/>
            <a:t>еморандумске</a:t>
          </a:r>
          <a:r>
            <a:rPr lang="sr-Cyrl-RS" b="0" i="0" u="none" dirty="0"/>
            <a:t> ставке </a:t>
          </a:r>
        </a:p>
        <a:p>
          <a:pPr algn="ctr"/>
          <a:r>
            <a:rPr lang="sr-Cyrl-RS" b="0" i="0" u="none" dirty="0" smtClean="0"/>
            <a:t>500.000,00</a:t>
          </a:r>
          <a:endParaRPr lang="sr-Cyrl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>
              <a:solidFill>
                <a:schemeClr val="tx1"/>
              </a:solidFill>
            </a:rPr>
            <a:t>Други приходи</a:t>
          </a:r>
          <a:endParaRPr lang="sr-Latn-RS" dirty="0">
            <a:solidFill>
              <a:schemeClr val="tx1"/>
            </a:solidFill>
          </a:endParaRPr>
        </a:p>
        <a:p>
          <a:pPr algn="ctr"/>
          <a:r>
            <a:rPr lang="sr-Cyrl-RS" b="0" i="0" u="none" dirty="0" smtClean="0">
              <a:solidFill>
                <a:schemeClr val="tx1"/>
              </a:solidFill>
            </a:rPr>
            <a:t>7.741.189,00</a:t>
          </a:r>
          <a:endParaRPr lang="sr-Cyrl-RS" b="0" i="0" u="none" dirty="0">
            <a:solidFill>
              <a:schemeClr val="tx1"/>
            </a:solidFill>
          </a:endParaRPr>
        </a:p>
        <a:p>
          <a:pPr algn="ctr"/>
          <a:r>
            <a:rPr lang="sr-Cyrl-RS" dirty="0">
              <a:solidFill>
                <a:schemeClr val="tx1"/>
              </a:solidFill>
            </a:rPr>
            <a:t>динара</a:t>
          </a:r>
          <a:endParaRPr lang="en-US" dirty="0">
            <a:solidFill>
              <a:schemeClr val="tx1"/>
            </a:solidFill>
          </a:endParaRPr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/>
            <a:t>Приходи од  пореза </a:t>
          </a:r>
          <a:r>
            <a:rPr lang="sr-Cyrl-RS" dirty="0" smtClean="0"/>
            <a:t>264.325.000,00</a:t>
          </a:r>
          <a:endParaRPr lang="en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 custRadScaleRad="101232" custRadScaleInc="-192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6553" custRadScaleInc="983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 custRadScaleRad="104584" custRadScaleInc="69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 custRadScaleRad="98853" custRadScaleInc="42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 custRadScaleRad="90751" custRadScaleInc="23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Председник </a:t>
          </a:r>
          <a:r>
            <a:rPr lang="sr-Cyrl-RS" sz="1600" kern="1200" dirty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Општинско  веће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Скупштина </a:t>
          </a:r>
          <a:r>
            <a:rPr lang="sr-Cyrl-RS" sz="1600" kern="1200" dirty="0" smtClean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Општинско правобранилаштво</a:t>
          </a:r>
          <a:endParaRPr lang="sr-Cyrl-R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754804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Установа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Установа за спорт,туризам и рекреацију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 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82203" y="1008917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>
              <a:solidFill>
                <a:schemeClr val="tx1"/>
              </a:solidFill>
            </a:rPr>
            <a:t>Основна школа </a:t>
          </a:r>
          <a:endParaRPr lang="sr-Cyrl-RS" sz="1200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chemeClr val="tx1"/>
              </a:solidFill>
            </a:rPr>
            <a:t>Дом здравља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58898" y="2592567"/>
          <a:ext cx="589528" cy="2336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2336648"/>
              </a:lnTo>
              <a:lnTo>
                <a:pt x="589528" y="23366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3415" y="3700644"/>
        <a:ext cx="120493" cy="120493"/>
      </dsp:txXfrm>
    </dsp:sp>
    <dsp:sp modelId="{FCC7B010-1FCB-BB4B-A409-9CD1420FA046}">
      <dsp:nvSpPr>
        <dsp:cNvPr id="0" name=""/>
        <dsp:cNvSpPr/>
      </dsp:nvSpPr>
      <dsp:spPr>
        <a:xfrm>
          <a:off x="1658898" y="2592567"/>
          <a:ext cx="589528" cy="168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680043"/>
              </a:lnTo>
              <a:lnTo>
                <a:pt x="589528" y="16800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1909150" y="3388076"/>
        <a:ext cx="89023" cy="89023"/>
      </dsp:txXfrm>
    </dsp:sp>
    <dsp:sp modelId="{531482B3-13DA-4E77-8EF9-7A508768A321}">
      <dsp:nvSpPr>
        <dsp:cNvPr id="0" name=""/>
        <dsp:cNvSpPr/>
      </dsp:nvSpPr>
      <dsp:spPr>
        <a:xfrm>
          <a:off x="1658898" y="2592567"/>
          <a:ext cx="589528" cy="10306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030677"/>
              </a:lnTo>
              <a:lnTo>
                <a:pt x="589528" y="1030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3978" y="3078221"/>
        <a:ext cx="59368" cy="59368"/>
      </dsp:txXfrm>
    </dsp:sp>
    <dsp:sp modelId="{F1903401-CDA9-4777-A04C-F19A89F110A0}">
      <dsp:nvSpPr>
        <dsp:cNvPr id="0" name=""/>
        <dsp:cNvSpPr/>
      </dsp:nvSpPr>
      <dsp:spPr>
        <a:xfrm>
          <a:off x="1658898" y="2592567"/>
          <a:ext cx="589528" cy="161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61055"/>
              </a:lnTo>
              <a:lnTo>
                <a:pt x="589528" y="161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383" y="2657816"/>
        <a:ext cx="30556" cy="30556"/>
      </dsp:txXfrm>
    </dsp:sp>
    <dsp:sp modelId="{25CF5DCC-0AE9-4D09-ABC1-8BE4D97FDFCB}">
      <dsp:nvSpPr>
        <dsp:cNvPr id="0" name=""/>
        <dsp:cNvSpPr/>
      </dsp:nvSpPr>
      <dsp:spPr>
        <a:xfrm>
          <a:off x="1658898" y="1120305"/>
          <a:ext cx="595643" cy="1472261"/>
        </a:xfrm>
        <a:custGeom>
          <a:avLst/>
          <a:gdLst/>
          <a:ahLst/>
          <a:cxnLst/>
          <a:rect l="0" t="0" r="0" b="0"/>
          <a:pathLst>
            <a:path>
              <a:moveTo>
                <a:pt x="0" y="1472261"/>
              </a:moveTo>
              <a:lnTo>
                <a:pt x="297821" y="1472261"/>
              </a:lnTo>
              <a:lnTo>
                <a:pt x="297821" y="0"/>
              </a:lnTo>
              <a:lnTo>
                <a:pt x="5956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17015" y="1816731"/>
        <a:ext cx="79409" cy="79409"/>
      </dsp:txXfrm>
    </dsp:sp>
    <dsp:sp modelId="{D1C52863-34A6-4E04-9740-6E0567681A8F}">
      <dsp:nvSpPr>
        <dsp:cNvPr id="0" name=""/>
        <dsp:cNvSpPr/>
      </dsp:nvSpPr>
      <dsp:spPr>
        <a:xfrm rot="16200000">
          <a:off x="-1300087" y="1766175"/>
          <a:ext cx="4265189" cy="1652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1300087" y="1766175"/>
        <a:ext cx="4265189" cy="1652782"/>
      </dsp:txXfrm>
    </dsp:sp>
    <dsp:sp modelId="{AD67EDBF-32B4-495C-A262-4812FBE80932}">
      <dsp:nvSpPr>
        <dsp:cNvPr id="0" name=""/>
        <dsp:cNvSpPr/>
      </dsp:nvSpPr>
      <dsp:spPr>
        <a:xfrm>
          <a:off x="2254541" y="86280"/>
          <a:ext cx="5594330" cy="20680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2023.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254541" y="86280"/>
        <a:ext cx="5594330" cy="2068049"/>
      </dsp:txXfrm>
    </dsp:sp>
    <dsp:sp modelId="{A288E7CD-845A-4B30-8D9E-0FCFF4059FF8}">
      <dsp:nvSpPr>
        <dsp:cNvPr id="0" name=""/>
        <dsp:cNvSpPr/>
      </dsp:nvSpPr>
      <dsp:spPr>
        <a:xfrm>
          <a:off x="2248426" y="2325032"/>
          <a:ext cx="5551265" cy="8571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</a:t>
          </a:r>
          <a:r>
            <a:rPr lang="sr-Cyrl-RS" sz="1400" kern="1200" dirty="0" smtClean="0"/>
            <a:t>области</a:t>
          </a:r>
          <a:endParaRPr lang="en-US" sz="1400" kern="1200" dirty="0"/>
        </a:p>
      </dsp:txBody>
      <dsp:txXfrm>
        <a:off x="2248426" y="2325032"/>
        <a:ext cx="5551265" cy="857179"/>
      </dsp:txXfrm>
    </dsp:sp>
    <dsp:sp modelId="{573F9BF2-AC82-43FC-A361-118085DB3D65}">
      <dsp:nvSpPr>
        <dsp:cNvPr id="0" name=""/>
        <dsp:cNvSpPr/>
      </dsp:nvSpPr>
      <dsp:spPr>
        <a:xfrm>
          <a:off x="2248426" y="3406880"/>
          <a:ext cx="5560491" cy="4327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8426" y="3406880"/>
        <a:ext cx="5560491" cy="432728"/>
      </dsp:txXfrm>
    </dsp:sp>
    <dsp:sp modelId="{FEC42879-5F29-BF4B-9AF5-9DD4C12CC286}">
      <dsp:nvSpPr>
        <dsp:cNvPr id="0" name=""/>
        <dsp:cNvSpPr/>
      </dsp:nvSpPr>
      <dsp:spPr>
        <a:xfrm>
          <a:off x="2248426" y="4064276"/>
          <a:ext cx="2899389" cy="41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и предлози грађана</a:t>
          </a:r>
          <a:endParaRPr lang="en-US" sz="1400" kern="1200" dirty="0"/>
        </a:p>
      </dsp:txBody>
      <dsp:txXfrm>
        <a:off x="2248426" y="4064276"/>
        <a:ext cx="2899389" cy="416668"/>
      </dsp:txXfrm>
    </dsp:sp>
    <dsp:sp modelId="{94F14A6F-3CD0-4A17-88D3-6F4D0EB2D4E6}">
      <dsp:nvSpPr>
        <dsp:cNvPr id="0" name=""/>
        <dsp:cNvSpPr/>
      </dsp:nvSpPr>
      <dsp:spPr>
        <a:xfrm>
          <a:off x="2248426" y="4705613"/>
          <a:ext cx="5589407" cy="4472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8426" y="4705613"/>
        <a:ext cx="5589407" cy="447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22" y="291398"/>
          <a:ext cx="1257113" cy="1257113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</a:t>
          </a:r>
          <a:r>
            <a:rPr lang="sr-Cyrl-RS" sz="1000" kern="1200" dirty="0" smtClean="0"/>
            <a:t>491.176.189,00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84122" y="475498"/>
        <a:ext cx="888913" cy="888913"/>
      </dsp:txXfrm>
    </dsp:sp>
    <dsp:sp modelId="{98F3E7AB-6934-48FA-B82F-FBEAF1B2375D}">
      <dsp:nvSpPr>
        <dsp:cNvPr id="0" name=""/>
        <dsp:cNvSpPr/>
      </dsp:nvSpPr>
      <dsp:spPr>
        <a:xfrm>
          <a:off x="1359213" y="555392"/>
          <a:ext cx="729125" cy="729125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455859" y="834209"/>
        <a:ext cx="535833" cy="171491"/>
      </dsp:txXfrm>
    </dsp:sp>
    <dsp:sp modelId="{2F60A798-586E-4E47-B649-25F047F36835}">
      <dsp:nvSpPr>
        <dsp:cNvPr id="0" name=""/>
        <dsp:cNvSpPr/>
      </dsp:nvSpPr>
      <dsp:spPr>
        <a:xfrm>
          <a:off x="2190417" y="291398"/>
          <a:ext cx="1257113" cy="12571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Пренета средства из ранијих година </a:t>
          </a:r>
          <a:r>
            <a:rPr lang="sr-Cyrl-RS" sz="1000" kern="1200" dirty="0" smtClean="0">
              <a:solidFill>
                <a:schemeClr val="bg1"/>
              </a:solidFill>
            </a:rPr>
            <a:t>43.417.445,00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2374517" y="475498"/>
        <a:ext cx="888913" cy="888913"/>
      </dsp:txXfrm>
    </dsp:sp>
    <dsp:sp modelId="{41F09F99-3DCC-47E4-9188-F7D103A1F6E3}">
      <dsp:nvSpPr>
        <dsp:cNvPr id="0" name=""/>
        <dsp:cNvSpPr/>
      </dsp:nvSpPr>
      <dsp:spPr>
        <a:xfrm>
          <a:off x="3549608" y="555392"/>
          <a:ext cx="729125" cy="729125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646254" y="834209"/>
        <a:ext cx="535833" cy="171491"/>
      </dsp:txXfrm>
    </dsp:sp>
    <dsp:sp modelId="{6C1FFF0F-B1A4-4C41-B9D3-30452A0DFA4B}">
      <dsp:nvSpPr>
        <dsp:cNvPr id="0" name=""/>
        <dsp:cNvSpPr/>
      </dsp:nvSpPr>
      <dsp:spPr>
        <a:xfrm>
          <a:off x="4380812" y="313549"/>
          <a:ext cx="1208274" cy="1212812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Средства из осталих извора  </a:t>
          </a:r>
          <a:r>
            <a:rPr lang="sr-Cyrl-RS" sz="1300" kern="1200" dirty="0" smtClean="0">
              <a:solidFill>
                <a:schemeClr val="bg1"/>
              </a:solidFill>
            </a:rPr>
            <a:t>10.579.000</a:t>
          </a:r>
        </a:p>
      </dsp:txBody>
      <dsp:txXfrm>
        <a:off x="4557760" y="491161"/>
        <a:ext cx="854378" cy="857588"/>
      </dsp:txXfrm>
    </dsp:sp>
    <dsp:sp modelId="{87C2FC52-975B-4E62-B5E0-1AB7C844E900}">
      <dsp:nvSpPr>
        <dsp:cNvPr id="0" name=""/>
        <dsp:cNvSpPr/>
      </dsp:nvSpPr>
      <dsp:spPr>
        <a:xfrm>
          <a:off x="5691164" y="555392"/>
          <a:ext cx="729125" cy="729125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787810" y="705592"/>
        <a:ext cx="535833" cy="428725"/>
      </dsp:txXfrm>
    </dsp:sp>
    <dsp:sp modelId="{2DB98FF9-EDB5-4EEE-AFA3-A57C7337F497}">
      <dsp:nvSpPr>
        <dsp:cNvPr id="0" name=""/>
        <dsp:cNvSpPr/>
      </dsp:nvSpPr>
      <dsp:spPr>
        <a:xfrm>
          <a:off x="6522368" y="307263"/>
          <a:ext cx="1510585" cy="122538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Укупан буџет  </a:t>
          </a:r>
          <a:r>
            <a:rPr lang="sr-Cyrl-RS" sz="1000" kern="1200" dirty="0" smtClean="0"/>
            <a:t>545.172.634,00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6743588" y="486716"/>
        <a:ext cx="1068145" cy="866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</a:t>
          </a:r>
          <a:r>
            <a:rPr lang="sr-Cyrl-RS" sz="2100" kern="1200" dirty="0" smtClean="0"/>
            <a:t>545.172.634,00</a:t>
          </a:r>
          <a:r>
            <a:rPr lang="en-RS" sz="2100" b="1" i="0" u="none" kern="1200" dirty="0" smtClean="0"/>
            <a:t> </a:t>
          </a:r>
          <a:r>
            <a:rPr lang="sr-Cyrl-RS" sz="2100" kern="1200" dirty="0"/>
            <a:t>динара</a:t>
          </a:r>
          <a:endParaRPr lang="en-US" sz="21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</a:t>
          </a:r>
          <a:r>
            <a:rPr lang="sr-Cyrl-RS" sz="1000" kern="1200" dirty="0" smtClean="0"/>
            <a:t>264.325.000,00</a:t>
          </a:r>
          <a:endParaRPr lang="en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3979985" y="571199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/>
            <a:t>213.039.000,00</a:t>
          </a:r>
          <a:endParaRPr lang="en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75082" y="766296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2697796" y="3471240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tx1"/>
              </a:solidFill>
            </a:rPr>
            <a:t>Други приходи</a:t>
          </a:r>
          <a:endParaRPr lang="sr-Latn-RS" sz="1000" kern="1200" dirty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>
              <a:solidFill>
                <a:schemeClr val="tx1"/>
              </a:solidFill>
            </a:rPr>
            <a:t>7.741.189,00</a:t>
          </a:r>
          <a:endParaRPr lang="sr-Cyrl-RS" sz="1000" b="0" i="0" u="none" kern="1200" dirty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tx1"/>
              </a:solidFill>
            </a:rPr>
            <a:t>динара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2892893" y="3666337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1458780" y="3091492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/>
            <a:t>Новчане казнеи одузета имовинска корист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/>
            <a:t>8.110.000,00</a:t>
          </a:r>
          <a:endParaRPr lang="sr-Cyrl-RS" sz="1000" b="0" i="0" u="none" kern="1200" dirty="0"/>
        </a:p>
      </dsp:txBody>
      <dsp:txXfrm>
        <a:off x="1653877" y="3286589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954732" y="1867671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RS" sz="1000" b="0" i="0" u="none" kern="1200" dirty="0"/>
            <a:t>M</a:t>
          </a:r>
          <a:r>
            <a:rPr lang="sr-Cyrl-RS" sz="1000" b="0" i="0" u="none" kern="1200" dirty="0" err="1"/>
            <a:t>еморандумске</a:t>
          </a:r>
          <a:r>
            <a:rPr lang="sr-Cyrl-RS" sz="1000" b="0" i="0" u="none" kern="1200" dirty="0"/>
            <a:t> ставке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/>
            <a:t>500.000,00</a:t>
          </a:r>
          <a:endParaRPr lang="sr-Cyrl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49829" y="2062768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530778" y="643208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43.417.445,00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725875" y="838305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15.12.2022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15.12.2022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15.12.2022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15.12.2022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15.12.2022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15.12.2022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15.12.2022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15.12.2022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15.12.2022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15.12.2022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15.12.2022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15.12.2022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15.12.2022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15.12.2022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15.12.2022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1260"/>
            <a:ext cx="7772400" cy="1470025"/>
          </a:xfrm>
        </p:spPr>
        <p:txBody>
          <a:bodyPr>
            <a:normAutofit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ОПШТИНА МЕРОШИНА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ВОДИЧ КРОЗ </a:t>
            </a:r>
            <a:r>
              <a:rPr lang="sr-Cyrl-RS" dirty="0" smtClean="0"/>
              <a:t>ОДЛУКУ </a:t>
            </a:r>
            <a:r>
              <a:rPr lang="sr-Cyrl-RS" dirty="0"/>
              <a:t>О БУЏЕТУ за </a:t>
            </a:r>
            <a:r>
              <a:rPr lang="sr-Cyrl-RS" dirty="0" smtClean="0"/>
              <a:t>202</a:t>
            </a:r>
            <a:r>
              <a:rPr lang="sr-Cyrl-RS" dirty="0"/>
              <a:t>3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2" descr="Општина Мерошина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975" y="387027"/>
            <a:ext cx="192405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за </a:t>
            </a:r>
            <a:r>
              <a:rPr lang="sr-Cyrl-RS" sz="1600" dirty="0" smtClean="0"/>
              <a:t>2023. </a:t>
            </a:r>
            <a:r>
              <a:rPr lang="sr-Cyrl-RS" sz="1600" dirty="0"/>
              <a:t>годину у </a:t>
            </a:r>
            <a:r>
              <a:rPr lang="sr-Cyrl-RS" sz="1600" dirty="0" smtClean="0"/>
              <a:t>Одлуци </a:t>
            </a:r>
            <a:r>
              <a:rPr lang="sr-Cyrl-RS" sz="1600" dirty="0"/>
              <a:t>о буџету 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град/општина 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града/општине.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b="1" dirty="0"/>
              <a:t> </a:t>
            </a:r>
            <a:r>
              <a:rPr lang="sr-Cyrl-RS" b="1" dirty="0" smtClean="0"/>
              <a:t>545.172.634,00</a:t>
            </a:r>
            <a:r>
              <a:rPr lang="sr-Latn-RS" dirty="0" smtClean="0"/>
              <a:t> </a:t>
            </a:r>
            <a:r>
              <a:rPr lang="sr-Cyrl-RS" b="1" dirty="0"/>
              <a:t>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562868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Структура пројектованих расхода и издатака буџета за 2023.годину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47878" y="3404018"/>
            <a:ext cx="2116211" cy="1484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Укупни расходи и издаци </a:t>
            </a:r>
          </a:p>
          <a:p>
            <a:pPr algn="ctr"/>
            <a:r>
              <a:rPr lang="sr-Cyrl-RS" sz="1200" dirty="0" smtClean="0"/>
              <a:t>545.172.634,00</a:t>
            </a:r>
            <a:endParaRPr lang="en-US" sz="1200" dirty="0"/>
          </a:p>
        </p:txBody>
      </p:sp>
      <p:sp>
        <p:nvSpPr>
          <p:cNvPr id="13" name="Oval 12"/>
          <p:cNvSpPr/>
          <p:nvPr/>
        </p:nvSpPr>
        <p:spPr>
          <a:xfrm>
            <a:off x="2464371" y="1744382"/>
            <a:ext cx="1470579" cy="1077423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Отплата главнице</a:t>
            </a:r>
          </a:p>
          <a:p>
            <a:pPr algn="ctr"/>
            <a:r>
              <a:rPr lang="sr-Cyrl-RS" sz="1200" dirty="0" smtClean="0"/>
              <a:t>6.000.000,00</a:t>
            </a:r>
            <a:endParaRPr lang="en-US" sz="1200" dirty="0"/>
          </a:p>
        </p:txBody>
      </p:sp>
      <p:sp>
        <p:nvSpPr>
          <p:cNvPr id="14" name="Oval 13"/>
          <p:cNvSpPr/>
          <p:nvPr/>
        </p:nvSpPr>
        <p:spPr>
          <a:xfrm>
            <a:off x="3998470" y="1500835"/>
            <a:ext cx="1645162" cy="107742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Расходи за запослене</a:t>
            </a:r>
          </a:p>
          <a:p>
            <a:pPr algn="ctr"/>
            <a:r>
              <a:rPr lang="sr-Cyrl-RS" sz="1200" dirty="0" smtClean="0"/>
              <a:t>137.555.189,00</a:t>
            </a:r>
            <a:endParaRPr lang="en-US" sz="1200" dirty="0"/>
          </a:p>
        </p:txBody>
      </p:sp>
      <p:sp>
        <p:nvSpPr>
          <p:cNvPr id="26" name="Oval 25"/>
          <p:cNvSpPr/>
          <p:nvPr/>
        </p:nvSpPr>
        <p:spPr>
          <a:xfrm>
            <a:off x="5469049" y="2220571"/>
            <a:ext cx="1645275" cy="108012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Коришћење услуга роба</a:t>
            </a:r>
          </a:p>
          <a:p>
            <a:pPr algn="ctr"/>
            <a:r>
              <a:rPr lang="sr-Cyrl-RS" sz="1200" dirty="0" smtClean="0"/>
              <a:t>193.051.800,00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579840" y="3140968"/>
            <a:ext cx="1448544" cy="11267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Отплата камата</a:t>
            </a:r>
          </a:p>
          <a:p>
            <a:pPr algn="ctr"/>
            <a:r>
              <a:rPr lang="sr-Cyrl-RS" sz="1200" dirty="0" smtClean="0"/>
              <a:t>1.500.000,00</a:t>
            </a: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6507587" y="4338409"/>
            <a:ext cx="1448789" cy="128085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Субвенције 7.300.000,00</a:t>
            </a:r>
            <a:endParaRPr lang="en-US" sz="1200" dirty="0"/>
          </a:p>
        </p:txBody>
      </p:sp>
      <p:sp>
        <p:nvSpPr>
          <p:cNvPr id="29" name="Oval 28"/>
          <p:cNvSpPr/>
          <p:nvPr/>
        </p:nvSpPr>
        <p:spPr>
          <a:xfrm>
            <a:off x="5469048" y="5478909"/>
            <a:ext cx="1645275" cy="117807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Донације,дотације и трансфери</a:t>
            </a:r>
          </a:p>
          <a:p>
            <a:pPr algn="ctr"/>
            <a:r>
              <a:rPr lang="sr-Cyrl-RS" sz="1200" dirty="0" smtClean="0"/>
              <a:t>72.681.000,00</a:t>
            </a:r>
            <a:endParaRPr lang="en-US" sz="1200" dirty="0"/>
          </a:p>
        </p:txBody>
      </p:sp>
      <p:sp>
        <p:nvSpPr>
          <p:cNvPr id="31" name="Oval 30"/>
          <p:cNvSpPr/>
          <p:nvPr/>
        </p:nvSpPr>
        <p:spPr>
          <a:xfrm>
            <a:off x="3768141" y="5607902"/>
            <a:ext cx="1595948" cy="1244737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Социјално осигурање и социјална заштита</a:t>
            </a:r>
          </a:p>
          <a:p>
            <a:pPr algn="ctr"/>
            <a:r>
              <a:rPr lang="sr-Cyrl-RS" sz="1200" dirty="0" smtClean="0"/>
              <a:t>10.250.000,00</a:t>
            </a:r>
            <a:endParaRPr lang="en-US" sz="1200" dirty="0"/>
          </a:p>
        </p:txBody>
      </p:sp>
      <p:sp>
        <p:nvSpPr>
          <p:cNvPr id="32" name="Oval 31"/>
          <p:cNvSpPr/>
          <p:nvPr/>
        </p:nvSpPr>
        <p:spPr>
          <a:xfrm>
            <a:off x="2051721" y="5478909"/>
            <a:ext cx="1582340" cy="1242566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Остали расходи</a:t>
            </a:r>
          </a:p>
          <a:p>
            <a:pPr algn="ctr"/>
            <a:r>
              <a:rPr lang="sr-Cyrl-RS" sz="1200" dirty="0" smtClean="0"/>
              <a:t>24.790.000,00</a:t>
            </a:r>
            <a:endParaRPr lang="en-US" sz="1200" dirty="0"/>
          </a:p>
        </p:txBody>
      </p:sp>
      <p:sp>
        <p:nvSpPr>
          <p:cNvPr id="34" name="Oval 33"/>
          <p:cNvSpPr/>
          <p:nvPr/>
        </p:nvSpPr>
        <p:spPr>
          <a:xfrm>
            <a:off x="615318" y="4711700"/>
            <a:ext cx="1667207" cy="12961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Административни трансфери</a:t>
            </a:r>
          </a:p>
          <a:p>
            <a:pPr algn="ctr"/>
            <a:r>
              <a:rPr lang="sr-Cyrl-RS" sz="1200" dirty="0"/>
              <a:t>6</a:t>
            </a:r>
            <a:r>
              <a:rPr lang="sr-Cyrl-RS" sz="1200" dirty="0" smtClean="0"/>
              <a:t>.000.000,00</a:t>
            </a:r>
            <a:endParaRPr lang="en-US" sz="1200" dirty="0"/>
          </a:p>
        </p:txBody>
      </p:sp>
      <p:sp>
        <p:nvSpPr>
          <p:cNvPr id="35" name="Oval 34"/>
          <p:cNvSpPr/>
          <p:nvPr/>
        </p:nvSpPr>
        <p:spPr>
          <a:xfrm>
            <a:off x="560973" y="3464673"/>
            <a:ext cx="1566530" cy="116597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Основна средства</a:t>
            </a:r>
          </a:p>
          <a:p>
            <a:pPr algn="ctr"/>
            <a:r>
              <a:rPr lang="sr-Cyrl-RS" sz="1200" dirty="0" smtClean="0"/>
              <a:t>84.544.645,00</a:t>
            </a:r>
            <a:endParaRPr lang="en-US" sz="1200" dirty="0"/>
          </a:p>
        </p:txBody>
      </p:sp>
      <p:sp>
        <p:nvSpPr>
          <p:cNvPr id="36" name="Oval 35"/>
          <p:cNvSpPr/>
          <p:nvPr/>
        </p:nvSpPr>
        <p:spPr>
          <a:xfrm>
            <a:off x="1126638" y="2287898"/>
            <a:ext cx="1433742" cy="11521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Природна имовина</a:t>
            </a:r>
          </a:p>
          <a:p>
            <a:pPr algn="ctr"/>
            <a:r>
              <a:rPr lang="sr-Cyrl-RS" sz="1200" dirty="0" smtClean="0"/>
              <a:t>1.500.000,00</a:t>
            </a:r>
            <a:endParaRPr lang="en-US" sz="12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7164288" y="36225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385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3700" b="1"/>
              <a:t>Планирани расходи буџета по програмима</a:t>
            </a:r>
            <a:endParaRPr lang="en-US" sz="3700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448D47-FDA4-0D4D-ACC2-6FA95EBB3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97815"/>
              </p:ext>
            </p:extLst>
          </p:nvPr>
        </p:nvGraphicFramePr>
        <p:xfrm>
          <a:off x="457200" y="1991483"/>
          <a:ext cx="8518517" cy="4101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0466">
                  <a:extLst>
                    <a:ext uri="{9D8B030D-6E8A-4147-A177-3AD203B41FA5}">
                      <a16:colId xmlns:a16="http://schemas.microsoft.com/office/drawing/2014/main" val="440238035"/>
                    </a:ext>
                  </a:extLst>
                </a:gridCol>
                <a:gridCol w="3687437">
                  <a:extLst>
                    <a:ext uri="{9D8B030D-6E8A-4147-A177-3AD203B41FA5}">
                      <a16:colId xmlns:a16="http://schemas.microsoft.com/office/drawing/2014/main" val="727775950"/>
                    </a:ext>
                  </a:extLst>
                </a:gridCol>
                <a:gridCol w="1340614">
                  <a:extLst>
                    <a:ext uri="{9D8B030D-6E8A-4147-A177-3AD203B41FA5}">
                      <a16:colId xmlns:a16="http://schemas.microsoft.com/office/drawing/2014/main" val="3746961343"/>
                    </a:ext>
                  </a:extLst>
                </a:gridCol>
              </a:tblGrid>
              <a:tr h="573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 dirty="0">
                          <a:effectLst/>
                        </a:rPr>
                        <a:t>Назив програма</a:t>
                      </a:r>
                      <a:endParaRPr lang="sr-R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 dirty="0">
                          <a:effectLst/>
                        </a:rPr>
                        <a:t>Средства из </a:t>
                      </a:r>
                      <a:r>
                        <a:rPr lang="sr-RS" sz="1000" u="none" strike="noStrike" dirty="0" smtClean="0">
                          <a:effectLst/>
                        </a:rPr>
                        <a:t> </a:t>
                      </a:r>
                      <a:r>
                        <a:rPr lang="sr-RS" sz="1000" u="none" strike="noStrike" dirty="0">
                          <a:effectLst/>
                        </a:rPr>
                        <a:t>Одлуке о буџету за </a:t>
                      </a:r>
                      <a:r>
                        <a:rPr lang="sr-RS" sz="1000" u="none" strike="noStrike" dirty="0" smtClean="0">
                          <a:effectLst/>
                        </a:rPr>
                        <a:t>202</a:t>
                      </a:r>
                      <a:r>
                        <a:rPr lang="sr-Cyrl-RS" sz="1000" u="none" strike="noStrike" dirty="0" smtClean="0">
                          <a:effectLst/>
                        </a:rPr>
                        <a:t>3</a:t>
                      </a:r>
                      <a:r>
                        <a:rPr lang="sr-RS" sz="1000" u="none" strike="noStrike" dirty="0" smtClean="0">
                          <a:effectLst/>
                        </a:rPr>
                        <a:t>. </a:t>
                      </a:r>
                      <a:r>
                        <a:rPr lang="sr-RS" sz="1000" u="none" strike="noStrike" dirty="0">
                          <a:effectLst/>
                        </a:rPr>
                        <a:t>годину  (износ у динарима)</a:t>
                      </a:r>
                      <a:endParaRPr lang="sr-R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>
                          <a:effectLst/>
                        </a:rPr>
                        <a:t>%  буџета по програму </a:t>
                      </a:r>
                      <a:endParaRPr lang="sr-R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01680223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sr-R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7.300.000,00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245950544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2. Комуналне делатности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52.700.000,00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9,67%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31743535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3. Локални економски развој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3.500.000,00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0,64%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275784549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4. Развој туризма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6.018.000,00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27926279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5. Пољопривреда и рурални развој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193283114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6. Заштита животне средине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21.420.000,00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3,93%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589837654"/>
                  </a:ext>
                </a:extLst>
              </a:tr>
              <a:tr h="337476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7. Организација саобраћаја и саобраћајна инфраструктура 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46.000.000,00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8,44%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887658570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8. Предшколско васпитање и образовање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53.146.734,00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9,75%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540676506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9. Основно образовање и васпитање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40.900.000,00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03183056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10. Средње образовање и васпитање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03504153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11. Социјална и дечија заштита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27.000.000,00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4,95%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951621652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12. Здравствена заштита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16.881.000,00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1947648159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13. Развој културе и информисања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73.782.533,00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13,53%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386323987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14. Развој спорта и омладине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9.740.000,00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3336326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15. Опште услуге локалне самоуправе 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136.641.792,00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25,06%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47758259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 dirty="0">
                          <a:effectLst/>
                        </a:rPr>
                        <a:t>Програм 16. Политички систем локалне </a:t>
                      </a:r>
                      <a:r>
                        <a:rPr lang="sr-RS" sz="1000" u="none" strike="noStrike" dirty="0" smtClean="0">
                          <a:effectLst/>
                        </a:rPr>
                        <a:t>самоуправе</a:t>
                      </a:r>
                    </a:p>
                    <a:p>
                      <a:pPr algn="l" rtl="0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 17. Енергетска ефикасност и обнов. извори енергије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37.222.575,00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6,83%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588446128"/>
                  </a:ext>
                </a:extLst>
              </a:tr>
              <a:tr h="219443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 dirty="0">
                          <a:effectLst/>
                        </a:rPr>
                        <a:t>Укупни расходи по програмима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545.172.634,00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116296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Планирани расходи буџета по програмима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300108"/>
              </p:ext>
            </p:extLst>
          </p:nvPr>
        </p:nvGraphicFramePr>
        <p:xfrm>
          <a:off x="0" y="1417638"/>
          <a:ext cx="9144000" cy="5035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85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000" b="1"/>
              <a:t>Планирани 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9F37C1D-1D7E-5F42-A812-F3061DDC3C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278135"/>
              </p:ext>
            </p:extLst>
          </p:nvPr>
        </p:nvGraphicFramePr>
        <p:xfrm>
          <a:off x="1187624" y="1628801"/>
          <a:ext cx="6517047" cy="4427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8192">
                  <a:extLst>
                    <a:ext uri="{9D8B030D-6E8A-4147-A177-3AD203B41FA5}">
                      <a16:colId xmlns:a16="http://schemas.microsoft.com/office/drawing/2014/main" val="925860324"/>
                    </a:ext>
                  </a:extLst>
                </a:gridCol>
                <a:gridCol w="2412928">
                  <a:extLst>
                    <a:ext uri="{9D8B030D-6E8A-4147-A177-3AD203B41FA5}">
                      <a16:colId xmlns:a16="http://schemas.microsoft.com/office/drawing/2014/main" val="3539825699"/>
                    </a:ext>
                  </a:extLst>
                </a:gridCol>
                <a:gridCol w="1993954">
                  <a:extLst>
                    <a:ext uri="{9D8B030D-6E8A-4147-A177-3AD203B41FA5}">
                      <a16:colId xmlns:a16="http://schemas.microsoft.com/office/drawing/2014/main" val="3960238819"/>
                    </a:ext>
                  </a:extLst>
                </a:gridCol>
                <a:gridCol w="1311973">
                  <a:extLst>
                    <a:ext uri="{9D8B030D-6E8A-4147-A177-3AD203B41FA5}">
                      <a16:colId xmlns:a16="http://schemas.microsoft.com/office/drawing/2014/main" val="3342230287"/>
                    </a:ext>
                  </a:extLst>
                </a:gridCol>
              </a:tblGrid>
              <a:tr h="1402459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900" u="none" strike="noStrike" dirty="0">
                          <a:effectLst/>
                        </a:rPr>
                        <a:t>Р. </a:t>
                      </a:r>
                      <a:r>
                        <a:rPr lang="sr-RS" sz="900" u="none" strike="noStrike" dirty="0" smtClean="0">
                          <a:effectLst/>
                        </a:rPr>
                        <a:t>бр.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900" u="none" strike="noStrike" dirty="0">
                          <a:effectLst/>
                        </a:rPr>
                        <a:t>Назив буџетског корисника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900" u="none" strike="noStrike" dirty="0">
                          <a:effectLst/>
                        </a:rPr>
                        <a:t>Средства </a:t>
                      </a:r>
                      <a:r>
                        <a:rPr lang="sr-RS" sz="900" u="none" strike="noStrike" dirty="0" smtClean="0">
                          <a:effectLst/>
                        </a:rPr>
                        <a:t>из </a:t>
                      </a:r>
                      <a:r>
                        <a:rPr lang="sr-RS" sz="900" u="none" strike="noStrike" dirty="0">
                          <a:effectLst/>
                        </a:rPr>
                        <a:t>Одлуке о буџету за </a:t>
                      </a:r>
                      <a:r>
                        <a:rPr lang="sr-RS" sz="900" u="none" strike="noStrike" dirty="0" smtClean="0">
                          <a:effectLst/>
                        </a:rPr>
                        <a:t>202</a:t>
                      </a:r>
                      <a:r>
                        <a:rPr lang="sr-Cyrl-RS" sz="900" u="none" strike="noStrike" dirty="0" smtClean="0">
                          <a:effectLst/>
                        </a:rPr>
                        <a:t>3</a:t>
                      </a:r>
                      <a:r>
                        <a:rPr lang="sr-RS" sz="900" u="none" strike="noStrike" dirty="0" smtClean="0">
                          <a:effectLst/>
                        </a:rPr>
                        <a:t>. </a:t>
                      </a:r>
                      <a:r>
                        <a:rPr lang="sr-RS" sz="900" u="none" strike="noStrike" dirty="0">
                          <a:effectLst/>
                        </a:rPr>
                        <a:t>годину  (износ у динарима)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900" u="none" strike="noStrike">
                          <a:effectLst/>
                        </a:rPr>
                        <a:t>%  буџета по кориснику</a:t>
                      </a:r>
                      <a:endParaRPr lang="sr-R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extLst>
                  <a:ext uri="{0D108BD9-81ED-4DB2-BD59-A6C34878D82A}">
                    <a16:rowId xmlns:a16="http://schemas.microsoft.com/office/drawing/2014/main" val="3074935644"/>
                  </a:ext>
                </a:extLst>
              </a:tr>
              <a:tr h="2094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1.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Скупштина општине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21.790.725,00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664492647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2.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 dirty="0" smtClean="0">
                          <a:effectLst/>
                        </a:rPr>
                        <a:t>Председни</a:t>
                      </a:r>
                      <a:r>
                        <a:rPr lang="sr-Cyrl-RS" sz="1200" u="none" strike="noStrike" dirty="0" smtClean="0">
                          <a:effectLst/>
                        </a:rPr>
                        <a:t>к</a:t>
                      </a:r>
                      <a:r>
                        <a:rPr lang="sr-Cyrl-RS" sz="1200" u="none" strike="noStrike" baseline="0" dirty="0" smtClean="0">
                          <a:effectLst/>
                        </a:rPr>
                        <a:t> општине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12.088.075,00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2,22%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399285908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3.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Општинск веће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3.343.775,00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0,61%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222811891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4.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Општинско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правобранилаштво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1.981.695,00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0,36%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3604446434"/>
                  </a:ext>
                </a:extLst>
              </a:tr>
              <a:tr h="391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5.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Општинска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управа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409.948.542,00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75,20</a:t>
                      </a:r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947145409"/>
                  </a:ext>
                </a:extLst>
              </a:tr>
              <a:tr h="2761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6.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Месне заједнице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5.030.000,00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0,92%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859658872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 dirty="0">
                          <a:effectLst/>
                        </a:rPr>
                        <a:t>7.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ПУ Полетарац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53.146.734,00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9,75%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333567083"/>
                  </a:ext>
                </a:extLst>
              </a:tr>
              <a:tr h="391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8.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Народна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библиотека Мерошина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31.825.088,00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5,84%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171686130"/>
                  </a:ext>
                </a:extLst>
              </a:tr>
              <a:tr h="34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9.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Установа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за спорт,туризам и рекреацију Облачинско језеро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6.018.000,00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972428282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УКУПНО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545.172.634,00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468242566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699708955"/>
                  </a:ext>
                </a:extLst>
              </a:tr>
              <a:tr h="18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 dirty="0">
                          <a:effectLst/>
                        </a:rPr>
                        <a:t> 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sr-R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599225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планирани капитални пројекти</a:t>
            </a:r>
            <a:endParaRPr lang="en-US" sz="3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35B27E2-3D14-8548-8318-3F78C8716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234025"/>
              </p:ext>
            </p:extLst>
          </p:nvPr>
        </p:nvGraphicFramePr>
        <p:xfrm>
          <a:off x="683569" y="1149720"/>
          <a:ext cx="7654926" cy="44022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411">
                  <a:extLst>
                    <a:ext uri="{9D8B030D-6E8A-4147-A177-3AD203B41FA5}">
                      <a16:colId xmlns:a16="http://schemas.microsoft.com/office/drawing/2014/main" val="3468950515"/>
                    </a:ext>
                  </a:extLst>
                </a:gridCol>
                <a:gridCol w="3578256">
                  <a:extLst>
                    <a:ext uri="{9D8B030D-6E8A-4147-A177-3AD203B41FA5}">
                      <a16:colId xmlns:a16="http://schemas.microsoft.com/office/drawing/2014/main" val="3794924443"/>
                    </a:ext>
                  </a:extLst>
                </a:gridCol>
                <a:gridCol w="1293240">
                  <a:extLst>
                    <a:ext uri="{9D8B030D-6E8A-4147-A177-3AD203B41FA5}">
                      <a16:colId xmlns:a16="http://schemas.microsoft.com/office/drawing/2014/main" val="2044057269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3160972376"/>
                    </a:ext>
                  </a:extLst>
                </a:gridCol>
                <a:gridCol w="1197444">
                  <a:extLst>
                    <a:ext uri="{9D8B030D-6E8A-4147-A177-3AD203B41FA5}">
                      <a16:colId xmlns:a16="http://schemas.microsoft.com/office/drawing/2014/main" val="3260820587"/>
                    </a:ext>
                  </a:extLst>
                </a:gridCol>
              </a:tblGrid>
              <a:tr h="14711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Редни број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Опис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 Износ у динарима 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858238"/>
                  </a:ext>
                </a:extLst>
              </a:tr>
              <a:tr h="1471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8645583"/>
                  </a:ext>
                </a:extLst>
              </a:tr>
              <a:tr h="147116">
                <a:tc>
                  <a:txBody>
                    <a:bodyPr/>
                    <a:lstStyle/>
                    <a:p>
                      <a:pPr algn="l" fontAlgn="b"/>
                      <a:r>
                        <a:rPr lang="en-RS" sz="800" u="none" strike="noStrike">
                          <a:effectLst/>
                        </a:rPr>
                        <a:t> 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RS" sz="800" u="none" strike="noStrike" dirty="0">
                          <a:effectLst/>
                        </a:rPr>
                        <a:t>КАПИТАЛНИ ПРОЈЕКТИ</a:t>
                      </a:r>
                      <a:endParaRPr lang="sr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3421357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ctr"/>
                      <a:r>
                        <a:rPr lang="en-RS" sz="700" u="none" strike="noStrike">
                          <a:effectLst/>
                        </a:rPr>
                        <a:t>1</a:t>
                      </a:r>
                      <a:endParaRPr lang="en-R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Реконструкција зграде Општинске управе-санација крова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2.220.000,00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98463193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2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Израда просторног плана општине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3.600.000,00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6468987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3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Изградња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секундарне водоводне мреже у Југбогдановцу и Доњој Расовачи-израда пројектно техничке документације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17272279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4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Изградња секундарне водоводне мреже у Александрову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9.000.000,00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6571753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5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Реконструкција зграде Дома културе у МЗ Александрово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3.600.000,00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1917634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 dirty="0">
                          <a:effectLst/>
                        </a:rPr>
                        <a:t>6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Унутрашње опремање сале Народне библиотеке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3.600.000,00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4955481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7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Реконструкција Дома културе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Јовановац – израда пројектно техничке документације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0200966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8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Уређење централног трга у општини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Мерошина-израда ПТД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5944495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Реконстукција крова зграде Дома здравља – израда ПТД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7468298"/>
                  </a:ext>
                </a:extLst>
              </a:tr>
              <a:tr h="222134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Опремање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дечијим мобилијаром на локацији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1.140.000,00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0433007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06311857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0514533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0690466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036492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3033859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0796645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9390377"/>
                  </a:ext>
                </a:extLst>
              </a:tr>
              <a:tr h="351149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                 -      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 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96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Учешће грађана у буџетском процесу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2000" dirty="0" smtClean="0"/>
              <a:t>Процес укључивања грађана у изради Нацрта одлуке о буџету у општини Мерошина је започет у току септембра месеца. Учешћем у анкети, грађанима је дата могућност да сами изнесу своје идеје за пројекат, односно да лично дају предлоге.</a:t>
            </a:r>
          </a:p>
          <a:p>
            <a:pPr marL="0" indent="0" algn="just">
              <a:buNone/>
            </a:pPr>
            <a:r>
              <a:rPr lang="sr-Cyrl-RS" sz="2000" dirty="0" smtClean="0"/>
              <a:t>Након завршеног процеса анкетирања грађана о избору приоритетних пројеката, желимо да вам се захвалимо на учешћу и уједно да поделимо са вама резултате нашег заједничког рада.</a:t>
            </a:r>
          </a:p>
          <a:p>
            <a:pPr marL="0" indent="0" algn="just">
              <a:buNone/>
            </a:pPr>
            <a:r>
              <a:rPr lang="sr-Cyrl-RS" sz="2000" dirty="0" smtClean="0"/>
              <a:t>Укупно попуњених анкетних листића било је 525.</a:t>
            </a:r>
          </a:p>
          <a:p>
            <a:pPr marL="0" indent="0" algn="just">
              <a:buNone/>
            </a:pPr>
            <a:r>
              <a:rPr lang="sr-Cyrl-RS" sz="2000" dirty="0" smtClean="0"/>
              <a:t>Анкетни листић је садржао листу 10 приоритетних пројеката од стране локалне самоуправе за које су грађани имали право да гласају.</a:t>
            </a:r>
          </a:p>
          <a:p>
            <a:pPr marL="0" indent="0" algn="just">
              <a:buNone/>
            </a:pPr>
            <a:r>
              <a:rPr lang="sr-Cyrl-RS" sz="2000" dirty="0" smtClean="0"/>
              <a:t>У наставку је табела са гласовима грађана на предложене пројекте локалне самоуправе.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Табела грађана на предложене пројекте локалне самоуправе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84757"/>
              </p:ext>
            </p:extLst>
          </p:nvPr>
        </p:nvGraphicFramePr>
        <p:xfrm>
          <a:off x="1547664" y="1626552"/>
          <a:ext cx="6192688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3576217799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306129393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320074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Р.бр.1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Пројекти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Бр.гласова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663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1.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Водоснабдевање</a:t>
                      </a:r>
                      <a:r>
                        <a:rPr lang="sr-Cyrl-RS" sz="1600" baseline="0" dirty="0" smtClean="0"/>
                        <a:t> општине Мерошина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138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3243"/>
                  </a:ext>
                </a:extLst>
              </a:tr>
              <a:tr h="410448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2.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Уређење</a:t>
                      </a:r>
                      <a:r>
                        <a:rPr lang="sr-Cyrl-RS" sz="1600" baseline="0" dirty="0" smtClean="0"/>
                        <a:t> и изградња паркиралишта у Мерошини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101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07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3.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Чишћење</a:t>
                      </a:r>
                      <a:r>
                        <a:rPr lang="sr-Cyrl-RS" sz="1600" baseline="0" dirty="0" smtClean="0"/>
                        <a:t> дивљих депонија и побољшање комуналне инфраструктуре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125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47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4.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Реконструкција</a:t>
                      </a:r>
                      <a:r>
                        <a:rPr lang="sr-Cyrl-RS" sz="1600" baseline="0" dirty="0" smtClean="0"/>
                        <a:t> зграде Центра за социјални рад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28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34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5.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Реконстукција</a:t>
                      </a:r>
                      <a:r>
                        <a:rPr lang="sr-Cyrl-RS" sz="1600" baseline="0" dirty="0" smtClean="0"/>
                        <a:t> пута Облачина-Облачинско језеро-Лепаја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861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6.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Канализација-Југбогдановачка река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61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631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7.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Асфалтирање улица МЗ Азбресница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59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8.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Уређење индуст.зоне Мраморско брдо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368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9.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Електрификација поља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297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10.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Игралиште за мале спортове МЗ Бучић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71308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0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sz="2000" dirty="0" smtClean="0"/>
              <a:t>Такође, учешћем у анкети, грађанима је дата могућност да сами изнесу своје идеје за пројекат, односно да лично дају предлоге који би могли живот у њиховом насељу учинити бољим и квалитетнијим.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2000" dirty="0" smtClean="0"/>
              <a:t>У наставку вам дајемо пројекте, који су по мишљењу грађана приоритетни и чија се реализација може очекивати у наредним буџетским процесима.</a:t>
            </a:r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36085"/>
              </p:ext>
            </p:extLst>
          </p:nvPr>
        </p:nvGraphicFramePr>
        <p:xfrm>
          <a:off x="1524000" y="3068959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>
                  <a:extLst>
                    <a:ext uri="{9D8B030D-6E8A-4147-A177-3AD203B41FA5}">
                      <a16:colId xmlns:a16="http://schemas.microsoft.com/office/drawing/2014/main" val="3448214633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756150893"/>
                    </a:ext>
                  </a:extLst>
                </a:gridCol>
                <a:gridCol w="1607840">
                  <a:extLst>
                    <a:ext uri="{9D8B030D-6E8A-4147-A177-3AD203B41FA5}">
                      <a16:colId xmlns:a16="http://schemas.microsoft.com/office/drawing/2014/main" val="3799558912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Р.бр.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Назив пројекта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Број гласова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73652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Водоснабдевање и канализација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територији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општине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Мерошина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98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337844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Израда тротоара и постављање лежећих полицајаца у насељеном месту Југбогдановац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95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027180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Асфалтирање улице ка цркви у Бресту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18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238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52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dirty="0" smtClean="0"/>
              <a:t>Увод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1800" dirty="0" smtClean="0"/>
              <a:t>Основна срвха Грађанског буџета је да вам пружимо најважније информације о планираном буџету за 2023. годину. Грађански буџет представља сажет и јасан приказ нацрта Одлуке о буџету општине Мерошина за 2023.годину, која је по својој форми веома обимна и тешка за разумевање због специфичних појмова и класификација које је чине.</a:t>
            </a:r>
          </a:p>
          <a:p>
            <a:pPr marL="0" indent="0" algn="just">
              <a:buNone/>
            </a:pPr>
            <a:r>
              <a:rPr lang="sr-Cyrl-RS" sz="1800" dirty="0" smtClean="0"/>
              <a:t>Грађански буџет је намењен свим грађанима који желе да буду обавештени о плановима локалне самоуправе за прикупљање и трошење новца и да прате реализацију постављених циљева.</a:t>
            </a:r>
          </a:p>
          <a:p>
            <a:pPr marL="0" indent="0" algn="just">
              <a:buNone/>
            </a:pPr>
            <a:r>
              <a:rPr lang="sr-Cyrl-RS" sz="1800" dirty="0" smtClean="0"/>
              <a:t>Надамо се да ћемо овим документом знатно олакшати грађанима увид у  трошењу средства буџета, јер је и сама ова публикација настала у оквиру иницијативе за веће укључивање јавности у буџетске консултације.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планирања,расподеле и трошења буџетских средстава.</a:t>
            </a:r>
          </a:p>
          <a:p>
            <a:pPr marL="0" indent="0" algn="just">
              <a:buNone/>
            </a:pPr>
            <a:endParaRPr lang="sr-Cyrl-RS" sz="1800" dirty="0" smtClean="0"/>
          </a:p>
          <a:p>
            <a:pPr marL="0" indent="0" algn="just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34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sr-Cyrl-RS" sz="2000" dirty="0" smtClean="0"/>
              <a:t>Добро утврђен буџет је предуслов за реализацију јавних политика, стога позивамо све наше суграђане да се одговорно укључе у буџетске процесе  и допринесу ефективној,економичној и ефикасној употреби јавних средстава у остваривању циљева који су овим буџетом постављени.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sz="2000" b="1" i="1" dirty="0" smtClean="0"/>
              <a:t>На крају желимо да Вам се захвалимо што сте издвојили време за читање ове презентације буџета.</a:t>
            </a:r>
          </a:p>
          <a:p>
            <a:pPr marL="0" indent="0">
              <a:buNone/>
            </a:pPr>
            <a:endParaRPr lang="sr-Cyrl-RS" sz="2000" dirty="0"/>
          </a:p>
          <a:p>
            <a:pPr marL="0" indent="0" algn="just">
              <a:buNone/>
            </a:pPr>
            <a:r>
              <a:rPr lang="sr-Cyrl-RS" sz="2000" b="1" i="1" dirty="0" smtClean="0"/>
              <a:t>Уколико сте заинтересовани да сагледате у целини Одлуку о буџету општине Мерошина за 2023. годину, исту можете пронаћи на сајту општине Мерошина.</a:t>
            </a:r>
            <a:endParaRPr lang="en-US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Општинско правобранилаштво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Предшколска установа Полетарац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Народна библиотека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Установа за спорт,туризам и рекреацију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  <a:r>
              <a:rPr lang="ru-RU" altLang="en-US" sz="1600" dirty="0" smtClean="0">
                <a:cs typeface="Calibri" panose="020F0502020204030204" pitchFamily="34" charset="0"/>
              </a:rPr>
              <a:t>      Облачинско језеро </a:t>
            </a:r>
            <a:r>
              <a:rPr lang="ru-RU" altLang="en-US" sz="1600" dirty="0">
                <a:cs typeface="Calibri" panose="020F0502020204030204" pitchFamily="34" charset="0"/>
              </a:rPr>
              <a:t>	</a:t>
            </a:r>
            <a:endParaRPr lang="ru-RU" altLang="en-US" sz="16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  <a:r>
              <a:rPr lang="ru-RU" altLang="en-US" sz="1600" dirty="0" smtClean="0">
                <a:cs typeface="Calibri" panose="020F0502020204030204" pitchFamily="34" charset="0"/>
              </a:rPr>
              <a:t>    - Месне </a:t>
            </a:r>
            <a:r>
              <a:rPr lang="ru-RU" altLang="en-US" sz="1600" dirty="0">
                <a:cs typeface="Calibri" panose="020F0502020204030204" pitchFamily="34" charset="0"/>
              </a:rPr>
              <a:t>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2" y="3836194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ОШ Јастребачки партизани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Дом здравља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</a:t>
            </a:r>
            <a:r>
              <a:rPr lang="sr-Cyrl-RS" sz="1700" dirty="0" smtClean="0"/>
              <a:t>општине </a:t>
            </a:r>
            <a:r>
              <a:rPr lang="sr-Cyrl-RS" sz="1700" dirty="0"/>
              <a:t>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општину </a:t>
            </a:r>
            <a:r>
              <a:rPr lang="sr-Cyrl-RS" sz="1700" dirty="0" smtClean="0"/>
              <a:t>Мерошина </a:t>
            </a:r>
            <a:r>
              <a:rPr lang="sr-Cyrl-RS" sz="1700" dirty="0"/>
              <a:t>најважнијег документа, руководи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256054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5826759" y="2986894"/>
            <a:ext cx="1800200" cy="18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chemeClr val="tx1"/>
                </a:solidFill>
              </a:rPr>
              <a:t>Грађани и њихова удружења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79740" y="4697028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solidFill>
                  <a:schemeClr val="tx1"/>
                </a:solidFill>
              </a:rPr>
              <a:t>Јавна предузећа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63034653"/>
              </p:ext>
            </p:extLst>
          </p:nvPr>
        </p:nvGraphicFramePr>
        <p:xfrm>
          <a:off x="539552" y="1340210"/>
          <a:ext cx="7848872" cy="518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планирани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/>
              <a:t>општине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 smtClean="0"/>
              <a:t>Мерошина</a:t>
            </a:r>
            <a:r>
              <a:rPr lang="sr-Cyrl-RS" sz="1600" dirty="0" smtClean="0">
                <a:solidFill>
                  <a:srgbClr val="FF0000"/>
                </a:solidFill>
              </a:rPr>
              <a:t> </a:t>
            </a:r>
            <a:r>
              <a:rPr lang="sr-Cyrl-RS" sz="1600" dirty="0"/>
              <a:t>за </a:t>
            </a:r>
            <a:r>
              <a:rPr lang="sr-Cyrl-RS" sz="1600" dirty="0" smtClean="0"/>
              <a:t>2023. </a:t>
            </a:r>
            <a:r>
              <a:rPr lang="sr-Cyrl-RS" sz="16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600" dirty="0" smtClean="0"/>
              <a:t>Одлуком </a:t>
            </a:r>
            <a:r>
              <a:rPr lang="sr-Cyrl-RS" sz="1600" dirty="0"/>
              <a:t>о буџету општине </a:t>
            </a:r>
            <a:r>
              <a:rPr lang="sr-Cyrl-RS" sz="1600" dirty="0" smtClean="0"/>
              <a:t>Мерошина </a:t>
            </a:r>
            <a:r>
              <a:rPr lang="sr-Cyrl-RS" sz="1600" dirty="0"/>
              <a:t>за </a:t>
            </a:r>
            <a:r>
              <a:rPr lang="sr-Cyrl-RS" sz="1600" dirty="0" smtClean="0"/>
              <a:t>2023. </a:t>
            </a:r>
            <a:r>
              <a:rPr lang="sr-Cyrl-RS" sz="1600" dirty="0"/>
              <a:t>годину планирана су средства из буџета општине у износу од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sr-Cyrl-RS" sz="1600" dirty="0" smtClean="0"/>
              <a:t>491.176.189,00</a:t>
            </a:r>
            <a:r>
              <a:rPr lang="sr-Cyrl-RS" sz="1600" dirty="0" smtClean="0">
                <a:solidFill>
                  <a:srgbClr val="FF0000"/>
                </a:solidFill>
              </a:rPr>
              <a:t> </a:t>
            </a:r>
            <a:r>
              <a:rPr lang="sr-Cyrl-RS" sz="1600" dirty="0"/>
              <a:t>динара</a:t>
            </a:r>
            <a:r>
              <a:rPr lang="sr-Latn-RS" sz="1600" dirty="0"/>
              <a:t>, </a:t>
            </a:r>
            <a:r>
              <a:rPr lang="sr-Cyrl-RS" sz="1600" dirty="0"/>
              <a:t>пренета средства из ранијих година у износу од </a:t>
            </a:r>
            <a:r>
              <a:rPr lang="sr-Cyrl-RS" sz="1600" dirty="0" smtClean="0"/>
              <a:t>43.417.445,00 </a:t>
            </a:r>
            <a:r>
              <a:rPr lang="sr-Cyrl-RS" sz="1600" dirty="0"/>
              <a:t>динара и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средства из осталих извора </a:t>
            </a:r>
            <a:r>
              <a:rPr lang="sr-Cyrl-RS" sz="1600" dirty="0" smtClean="0"/>
              <a:t>10.579.000,00 </a:t>
            </a:r>
            <a:r>
              <a:rPr lang="sr-Cyrl-RS" sz="16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18871473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/>
              <a:t> </a:t>
            </a:r>
            <a:r>
              <a:rPr lang="sr-Cyrl-RS" sz="4400" b="1" dirty="0" smtClean="0"/>
              <a:t>545.172.634,00 дин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90768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2023.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10113512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5508104" y="3284984"/>
            <a:ext cx="1296144" cy="129614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900" dirty="0" smtClean="0">
                <a:solidFill>
                  <a:schemeClr val="tx1"/>
                </a:solidFill>
              </a:rPr>
              <a:t>Примања од продаје земљишта 4.500.000,00 динара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148064" y="4581128"/>
            <a:ext cx="1368152" cy="126322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900" dirty="0" smtClean="0">
                <a:solidFill>
                  <a:schemeClr val="tx1"/>
                </a:solidFill>
              </a:rPr>
              <a:t>Донације и помоћи од међународних органиѕација 3.540.000,00 динара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CF0692-5A2C-4794-9CAF-6478EEE9EEC6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934e4f6f-c740-4e49-838d-10594e3f873c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1868</Words>
  <Application>Microsoft Office PowerPoint</Application>
  <PresentationFormat>On-screen Show (4:3)</PresentationFormat>
  <Paragraphs>407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Custom Design</vt:lpstr>
      <vt:lpstr> ОПШТИНА МЕРОШИНА</vt:lpstr>
      <vt:lpstr>Увод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2023. годину</vt:lpstr>
      <vt:lpstr>На шта се троше јавна средства?</vt:lpstr>
      <vt:lpstr>PowerPoint Presentation</vt:lpstr>
      <vt:lpstr>Структура пројектованих расхода и издатака буџета за 2023.годину</vt:lpstr>
      <vt:lpstr>Планирани расходи буџета по програмима</vt:lpstr>
      <vt:lpstr>Планирани расходи буџета по програмима</vt:lpstr>
      <vt:lpstr>Планирани расходи буџета расподељени по директним и индиректним буџетским корисницима</vt:lpstr>
      <vt:lpstr>Најважнији планирани капитални пројекти</vt:lpstr>
      <vt:lpstr>Учешће грађана у буџетском процесу</vt:lpstr>
      <vt:lpstr>Табела грађана на предложене пројекте локалне самоуправе</vt:lpstr>
      <vt:lpstr>Такође, учешћем у анкети, грађанима је дата могућност да сами изнесу своје идеје за пројекат, односно да лично дају предлоге који би могли живот у њиховом насељу учинити бољим и квалитетнијим. </vt:lpstr>
      <vt:lpstr>Добро утврђен буџет је предуслов за реализацију јавних политика, стога позивамо све наше суграђане да се одговорно укључе у буџетске процесе  и допринесу ефективној,економичној и ефикасној употреби јавних средстава у остваривању циљева који су овим буџетом постављени.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jelenacubrilo@gmail.com</dc:creator>
  <cp:lastModifiedBy>Dragan Jovanovic</cp:lastModifiedBy>
  <cp:revision>119</cp:revision>
  <cp:lastPrinted>2022-12-15T07:08:47Z</cp:lastPrinted>
  <dcterms:created xsi:type="dcterms:W3CDTF">2020-12-04T11:30:34Z</dcterms:created>
  <dcterms:modified xsi:type="dcterms:W3CDTF">2022-12-15T07:11:54Z</dcterms:modified>
</cp:coreProperties>
</file>