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5" r:id="rId4"/>
    <p:sldId id="258" r:id="rId5"/>
    <p:sldId id="264" r:id="rId6"/>
    <p:sldId id="259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66738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4361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587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8358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23014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8759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5098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5934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5207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76788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49763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EE1F-3B19-4EA1-BE12-74915987D500}" type="datetimeFigureOut">
              <a:rPr lang="sr-Cyrl-RS" smtClean="0"/>
              <a:t>14.03.2021.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6372D-FF9A-4E86-89BC-873F19420E36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97440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://www.merosina.org.rs/" TargetMode="External"/><Relationship Id="rId4" Type="http://schemas.openxmlformats.org/officeDocument/2006/relationships/hyperlink" Target="http://www.koridorisrbije.r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8539"/>
            <a:ext cx="9144000" cy="1974574"/>
          </a:xfrm>
        </p:spPr>
        <p:txBody>
          <a:bodyPr/>
          <a:lstStyle/>
          <a:p>
            <a:r>
              <a:rPr lang="en-US" b="1" dirty="0"/>
              <a:t>Ni</a:t>
            </a:r>
            <a:r>
              <a:rPr lang="sr-Latn-RS" b="1" dirty="0"/>
              <a:t>š (Merošina)- Pločnik (Beloljin)</a:t>
            </a:r>
            <a:endParaRPr lang="sr-Cyrl-R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929" y="2213113"/>
            <a:ext cx="9568069" cy="1510748"/>
          </a:xfrm>
        </p:spPr>
        <p:txBody>
          <a:bodyPr/>
          <a:lstStyle/>
          <a:p>
            <a:r>
              <a:rPr lang="sr-Latn-RS" dirty="0"/>
              <a:t>Akcioni plan raseljavanja</a:t>
            </a:r>
          </a:p>
          <a:p>
            <a:r>
              <a:rPr lang="sr-Latn-RS" dirty="0"/>
              <a:t>Sektor 1 – teritorija opštine Merošina</a:t>
            </a:r>
            <a:endParaRPr lang="sr-Cyrl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0319-F64F-4439-A155-8209EF217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63" y="3180523"/>
            <a:ext cx="10641498" cy="3544956"/>
          </a:xfrm>
          <a:prstGeom prst="rect">
            <a:avLst/>
          </a:prstGeom>
        </p:spPr>
      </p:pic>
      <p:pic>
        <p:nvPicPr>
          <p:cNvPr id="5" name="Javna prezentacija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2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 projektu</a:t>
            </a:r>
            <a:endParaRPr lang="sr-Cyrl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/>
              <a:t>Trasa Niš – Beloljin je deo Autoputa Niš – Merdare (E-80)</a:t>
            </a:r>
            <a:r>
              <a:rPr lang="en-GB" dirty="0"/>
              <a:t>.</a:t>
            </a:r>
            <a:r>
              <a:rPr lang="sr-Latn-RS" dirty="0"/>
              <a:t>  </a:t>
            </a:r>
          </a:p>
          <a:p>
            <a:r>
              <a:rPr lang="sr-Latn-RS" dirty="0"/>
              <a:t>Trasa je duga 37.4 km i prolazi preko teritorije dveju opština: Merošine i Prokuplja</a:t>
            </a:r>
            <a:r>
              <a:rPr lang="en-GB" dirty="0"/>
              <a:t>.</a:t>
            </a:r>
            <a:endParaRPr lang="sr-Latn-RS" dirty="0"/>
          </a:p>
          <a:p>
            <a:r>
              <a:rPr lang="sr-Latn-RS" dirty="0"/>
              <a:t>Izgradnja trase je podeljena u četiri deonice – sektora.</a:t>
            </a:r>
          </a:p>
          <a:p>
            <a:r>
              <a:rPr lang="sr-Latn-RS" dirty="0"/>
              <a:t>Predmet ovog Akcionog plana raseljavanja je Sektor 1 u dužini od 5</a:t>
            </a:r>
            <a:r>
              <a:rPr lang="en-GB" dirty="0"/>
              <a:t>,5</a:t>
            </a:r>
            <a:r>
              <a:rPr lang="sr-Latn-RS" dirty="0"/>
              <a:t> km,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sr-Latn-RS" dirty="0"/>
              <a:t> koji </a:t>
            </a:r>
            <a:r>
              <a:rPr lang="en-GB" dirty="0"/>
              <a:t>se </a:t>
            </a:r>
            <a:r>
              <a:rPr lang="en-GB" dirty="0" err="1"/>
              <a:t>nalazi</a:t>
            </a:r>
            <a:r>
              <a:rPr lang="en-GB" dirty="0"/>
              <a:t> na </a:t>
            </a:r>
            <a:r>
              <a:rPr lang="sr-Latn-RS" dirty="0"/>
              <a:t>teritorij</a:t>
            </a:r>
            <a:r>
              <a:rPr lang="en-GB" dirty="0" err="1"/>
              <a:t>i</a:t>
            </a:r>
            <a:r>
              <a:rPr lang="sr-Latn-RS" dirty="0"/>
              <a:t> opštine Merošina</a:t>
            </a:r>
          </a:p>
          <a:p>
            <a:r>
              <a:rPr lang="sr-Latn-RS" dirty="0"/>
              <a:t>Akcioni plan raseljavanja je u potpunosti usklađen sa kriterijumima i propozicijama odgovarajućih zakona Republike Srbije i dokumenata međunarodnih finansijskih institucija koje su odobrile kredite za izgradnju – Zahteva  broj 5 Evropske banke za obnovu i razvoj i Socijalnih standarda Evropske investicione banke. </a:t>
            </a:r>
            <a:endParaRPr lang="sr-Cyrl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Osnovni podaci o Sektoru 1</a:t>
            </a:r>
            <a:endParaRPr lang="sr-Cyrl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Sektor 1 prolazi preko sledećih katastarskih opština u opštini Merošina: Balajnac, Gradište, Brest, Merošina, Baličevac, Lepaja, Jug Bogdanovac i Arbanasce.</a:t>
            </a:r>
          </a:p>
          <a:p>
            <a:r>
              <a:rPr lang="sr-Latn-RS" dirty="0"/>
              <a:t>Uključuje 1.498 parcela, od kojih je 1.244 u privatnoj svojini</a:t>
            </a:r>
          </a:p>
          <a:p>
            <a:r>
              <a:rPr lang="sr-Latn-RS" dirty="0"/>
              <a:t>Evidentirano je oko 1000 vlasnika, od kojih mnogi nisu stalno nastanjeni u katastarkoj opštini u kojoj se nalazi eksproprisana parcela</a:t>
            </a:r>
          </a:p>
          <a:p>
            <a:r>
              <a:rPr lang="sr-Latn-RS" dirty="0"/>
              <a:t>Domaćinstva koja nisu mogla da budu obuhvaćena anketom mogu da se o svim dodatnim pitanjima obaveste na sajtovima opštine Merošina i Koridori Srbije</a:t>
            </a:r>
            <a:r>
              <a:rPr lang="en-GB" dirty="0"/>
              <a:t> d.o.o.</a:t>
            </a:r>
            <a:r>
              <a:rPr lang="sr-Latn-RS" dirty="0"/>
              <a:t> pis</a:t>
            </a:r>
            <a:r>
              <a:rPr lang="en-GB" dirty="0"/>
              <a:t>a</a:t>
            </a:r>
            <a:r>
              <a:rPr lang="sr-Latn-RS" dirty="0"/>
              <a:t>nim putem il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pozivanjem</a:t>
            </a:r>
            <a:r>
              <a:rPr lang="en-GB" dirty="0"/>
              <a:t> </a:t>
            </a:r>
            <a:r>
              <a:rPr lang="en-GB" dirty="0" err="1"/>
              <a:t>broja</a:t>
            </a:r>
            <a:r>
              <a:rPr lang="en-GB" dirty="0"/>
              <a:t> </a:t>
            </a:r>
            <a:r>
              <a:rPr lang="en-GB" dirty="0" err="1"/>
              <a:t>telefona</a:t>
            </a:r>
            <a:r>
              <a:rPr lang="en-GB" dirty="0"/>
              <a:t> 011- 33 44 174 .</a:t>
            </a:r>
            <a:endParaRPr lang="sr-Cyrl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Koristi od izgradnje autoputa Niš - Merdare</a:t>
            </a:r>
            <a:endParaRPr lang="sr-Cyrl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sr-Latn-RS" dirty="0"/>
              <a:t>Za Republiku ovaj pravac je važan jer otvara komunikaciju između Istočne Evrope (Bugarske i drugih zemalja) prema Jadranskom moru, u kom pravcu je pozicija Srbije veoma značajna</a:t>
            </a:r>
          </a:p>
          <a:p>
            <a:pPr>
              <a:buFontTx/>
              <a:buChar char="-"/>
            </a:pPr>
            <a:r>
              <a:rPr lang="sr-Latn-RS" dirty="0"/>
              <a:t>Otvaranje i povezivanje velikog regiona Južne i Jugoistočne Srbije sa okruženjem i integrisanje u privredne, kulturne i druge tokove i aktivnosti</a:t>
            </a:r>
          </a:p>
          <a:p>
            <a:pPr>
              <a:buFontTx/>
              <a:buChar char="-"/>
            </a:pPr>
            <a:r>
              <a:rPr lang="sr-Latn-RS" dirty="0"/>
              <a:t>Lokalne zajednice dobijaju kvalitetno i efikasno povezivanje međusobno i sa većim privrednim, kulturnim i obrazovnim centrima</a:t>
            </a:r>
          </a:p>
          <a:p>
            <a:pPr>
              <a:buFontTx/>
              <a:buChar char="-"/>
            </a:pPr>
            <a:r>
              <a:rPr lang="sr-Latn-RS" dirty="0"/>
              <a:t>Eksproprisana domaćinstva dobijaju šansu da kompenzaciju dobijenu za eksproprisanu imovinu upotrebe na način koji će poboljšati ekonomsku i socijalnu dobrobit i uslove života i privređivanja</a:t>
            </a:r>
            <a:endParaRPr lang="sr-Cyrl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/>
              <a:t>Faze projekta bitne za lokalno stanovništvo i domaćinstva čija imovina je predmet eksproprijacije</a:t>
            </a:r>
            <a:endParaRPr lang="sr-Cyrl-R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Odluka o izgradnji autoputa na ovoj trasi i utvrđivanje javnog interesa doneti su u skladu sa Zakonom o planiranju i izgradnji</a:t>
            </a:r>
          </a:p>
          <a:p>
            <a:r>
              <a:rPr lang="sr-Latn-RS" dirty="0"/>
              <a:t>Trasa je utvrđena u Prostornom planu područja posebne namene infrastrukturnog koridora autoputa E-80, deonica Niš – Merdare</a:t>
            </a:r>
          </a:p>
          <a:p>
            <a:r>
              <a:rPr lang="sr-Latn-RS" dirty="0"/>
              <a:t>Utvrđeni su rokovi za pojedine faze projekta</a:t>
            </a:r>
          </a:p>
          <a:p>
            <a:r>
              <a:rPr lang="sr-Latn-RS" dirty="0"/>
              <a:t>Potvrđeni su obavezujući dokumenati od posebnog značaja za prava i interese  stanovništva i lokalnih zajednica: Procena uticaja na životnu sredinu sa komponentom uticaja na socijalni razvoj; Plan angažovanja zainteresovanih strana sa javnom prezentacijom dokumenata</a:t>
            </a:r>
          </a:p>
          <a:p>
            <a:r>
              <a:rPr lang="sr-Latn-RS" dirty="0"/>
              <a:t>Izrađen Akcioni plan raseljavanja koji je dat na javni uvid putem on-line prezentacije zbog uslova nametnih pandemijom Covid 19</a:t>
            </a:r>
          </a:p>
          <a:p>
            <a:r>
              <a:rPr lang="sr-Latn-RS" dirty="0"/>
              <a:t>Stvoreni su uslovi za početak procesa eksproprijacije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O Akcionom planu raseljavanja</a:t>
            </a:r>
            <a:endParaRPr lang="sr-Cyrl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/>
              <a:t>Akcioni plan raseljavanja je instrument pomoću koga međunarodne finansijske institucije obezbeđuju da se u potpunosti poštuju ljudska i imovinska prava domaćinstava koja žive i imaju imovinu na trasi infrastrukturnog koridora</a:t>
            </a:r>
          </a:p>
          <a:p>
            <a:r>
              <a:rPr lang="sr-Latn-RS" dirty="0"/>
              <a:t>U slučajevima kada nacionalno zakonodavstvo Republike Srbije nije usklađeno sa propozicijama finansijskih institucija koje daju kredite za izgradnju, primenjuju se standardi koji su prihvatljiviji i sa boljim uslovima za lokalno stanovništvo</a:t>
            </a:r>
          </a:p>
          <a:p>
            <a:r>
              <a:rPr lang="sr-Latn-RS" dirty="0"/>
              <a:t>O svim merama i pravima u procesu eksproprijacije i raseljavanja građani su obavešteni u dokumentima koji su dostupni na sajtovima opštine Merošina, Javnog preduzeća Koridori Srbije, Evropske banke za obnovu i razvoj i Evropske investicione banke. Građani se mogu i lično obavestiti u opštini Merošina u posebno organizovanoj informativnoj službi. </a:t>
            </a:r>
          </a:p>
          <a:p>
            <a:r>
              <a:rPr lang="sr-Latn-RS" dirty="0"/>
              <a:t>Akcioni plan raseljavanja je dostupan na srpskom i engleskom jeziku na sajtu Koridora Srbije </a:t>
            </a:r>
            <a:r>
              <a:rPr lang="sr-Latn-RS" dirty="0">
                <a:hlinkClick r:id="rId4"/>
              </a:rPr>
              <a:t>www.koridorisrbije.rs</a:t>
            </a:r>
            <a:r>
              <a:rPr lang="sr-Latn-RS" dirty="0"/>
              <a:t> i Opštine Merošina </a:t>
            </a:r>
            <a:r>
              <a:rPr lang="sr-Latn-RS" dirty="0">
                <a:hlinkClick r:id="rId5"/>
              </a:rPr>
              <a:t>http://www.merosina.org.rs/</a:t>
            </a:r>
            <a:r>
              <a:rPr lang="sr-Latn-RS" dirty="0"/>
              <a:t>   i u papirnoj verziji u opštini Merošina. </a:t>
            </a:r>
            <a:endParaRPr lang="sr-Cyrl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Podrška u unapređenju izvora prihoda nakon procesa eksproprijacije</a:t>
            </a:r>
            <a:endParaRPr lang="sr-Cyrl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000" dirty="0"/>
              <a:t>Ključna odredba međunarodnih finansijskih institucija u postupku eksproprijacije i raseljavanja je da ove aktivnosti ne smeju ni na koji način da dovedu domaćinstvo u ekonomski i socijalno nepovoljniji položaj, odnosno da uslovi života moraju biti najmanje na istom nivou na  kome su bili pre postupka eksproprijacije</a:t>
            </a:r>
          </a:p>
          <a:p>
            <a:r>
              <a:rPr lang="sr-Latn-RS" sz="2000" dirty="0"/>
              <a:t>Osnovni mehanizam za ostvarivanje ovog zahteva je obezbeđivanje pravične cene za eksproprisane nepokretnosti, tako da domaćinstvo može da nabavi novu imovinu koja će mu obezbediti najmanje iste, a po pravilu, bolje uslove života (stanovanja, privređivanja, nabavke opreme i dr.)</a:t>
            </a:r>
          </a:p>
          <a:p>
            <a:r>
              <a:rPr lang="sr-Latn-RS" sz="2000" dirty="0"/>
              <a:t>Pored ovih, predviđen je i veći broj drugih mera s ciljem da se zaštite imovinska i druga prava lokalnog stanovništva. S obzirom na potpuno ograničenje u pogledu terenskog rada tokom 2020. godine a koja se nastavlja i u 2021. godini, građani su putem medija i na druge načine  informisanja obavešteni da se mogu direktno obratiti u vezi sa ovim pitanjima Koridorima Srbije, na adresi: 11000 Beograd, Kralja Petra 21 (office</a:t>
            </a:r>
            <a:r>
              <a:rPr lang="en-US" sz="2000" dirty="0"/>
              <a:t>@</a:t>
            </a:r>
            <a:r>
              <a:rPr lang="sr-Latn-RS" sz="2000" dirty="0"/>
              <a:t>koridorisrbije.rs)</a:t>
            </a:r>
          </a:p>
          <a:p>
            <a:endParaRPr lang="sr-Cyrl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O pravu na dodatnu eksproprijaciju preostalog dela parcele</a:t>
            </a:r>
            <a:endParaRPr lang="sr-Cyrl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Tokom sprovođenja ankete u domaćinstvima, vlasnici su obavešteni da imaju pravo da zatraže eksproprijaciju preostalog dela parcele u slučaju kada nije eksproprisana cela parcela, a preostali deo nije pogodan za dalju upotrebu.</a:t>
            </a:r>
          </a:p>
          <a:p>
            <a:r>
              <a:rPr lang="sr-Latn-RS" dirty="0"/>
              <a:t>Ovo pravo definisano </a:t>
            </a:r>
            <a:r>
              <a:rPr lang="en-GB" dirty="0"/>
              <a:t>je </a:t>
            </a:r>
            <a:r>
              <a:rPr lang="sr-Latn-RS" dirty="0"/>
              <a:t>članom 10 Zakona o eksporprijaciji </a:t>
            </a:r>
          </a:p>
          <a:p>
            <a:r>
              <a:rPr lang="sr-Latn-RS" dirty="0"/>
              <a:t>Zahtev za dodatnu eksproprijaciju sa obrazloženjem podnosi se Opštini Merošina, a krajnji rok za podnošenje ovakvog zahteva je 2 godine nakon završetka izgradnje autoputa, odnosno ove deonice. </a:t>
            </a:r>
            <a:endParaRPr lang="sr-Cyrl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Mehanizam za podnošenje žalbi</a:t>
            </a:r>
            <a:endParaRPr lang="sr-Cyrl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Za </a:t>
            </a:r>
            <a:r>
              <a:rPr lang="en-GB" dirty="0" err="1"/>
              <a:t>ovaj</a:t>
            </a:r>
            <a:r>
              <a:rPr lang="en-GB" dirty="0"/>
              <a:t> </a:t>
            </a:r>
            <a:r>
              <a:rPr lang="en-GB" dirty="0" err="1"/>
              <a:t>projekat</a:t>
            </a:r>
            <a:r>
              <a:rPr lang="sr-Latn-RS" dirty="0"/>
              <a:t>, uspostavljen je mehanizam za direktno podnošenje žalbi </a:t>
            </a:r>
            <a:r>
              <a:rPr lang="en-GB" dirty="0" err="1"/>
              <a:t>povezanih</a:t>
            </a:r>
            <a:r>
              <a:rPr lang="en-GB" dirty="0"/>
              <a:t> </a:t>
            </a:r>
            <a:r>
              <a:rPr lang="en-GB" dirty="0" err="1"/>
              <a:t>uticajima</a:t>
            </a:r>
            <a:r>
              <a:rPr lang="en-GB" dirty="0"/>
              <a:t> </a:t>
            </a:r>
            <a:r>
              <a:rPr lang="sr-Latn-RS" dirty="0"/>
              <a:t>na domaćinstva u lokalnoj zajednici u vezi sa postupkom eksproprijacije (</a:t>
            </a:r>
            <a:r>
              <a:rPr lang="sr-Latn-RS"/>
              <a:t>kao dodatni mehanizam pored institucionalnog) kao </a:t>
            </a:r>
            <a:r>
              <a:rPr lang="sr-Latn-RS" dirty="0"/>
              <a:t>i tokom pripremnih radova, izgradnje i okončanja postupka izgradnje i zatvaranja gradilišta.</a:t>
            </a:r>
          </a:p>
          <a:p>
            <a:r>
              <a:rPr lang="sr-Latn-RS" dirty="0"/>
              <a:t>Žalbeni mehanizam je definisan i obrazložen u Planu angažovanja zainteresovanih strana i u Akcionom planu raseljavanja. </a:t>
            </a:r>
          </a:p>
          <a:p>
            <a:r>
              <a:rPr lang="sr-Latn-RS" dirty="0"/>
              <a:t>Od posebnog značaja je što građani mogu da se direktno obrate nadležnim organizacijama, izvodjačima radova (kada iygradnja otpočne) ukoliko smatraju da su njihova imovinska i druga prava ugrožena zbog izgradnje autoputa</a:t>
            </a:r>
            <a:endParaRPr lang="sr-Cyrl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968</Words>
  <Application>Microsoft Office PowerPoint</Application>
  <PresentationFormat>Widescreen</PresentationFormat>
  <Paragraphs>43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Niš (Merošina)- Pločnik (Beloljin)</vt:lpstr>
      <vt:lpstr>O projektu</vt:lpstr>
      <vt:lpstr>Osnovni podaci o Sektoru 1</vt:lpstr>
      <vt:lpstr>Koristi od izgradnje autoputa Niš - Merdare</vt:lpstr>
      <vt:lpstr>Faze projekta bitne za lokalno stanovništvo i domaćinstva čija imovina je predmet eksproprijacije</vt:lpstr>
      <vt:lpstr>O Akcionom planu raseljavanja</vt:lpstr>
      <vt:lpstr>Podrška u unapređenju izvora prihoda nakon procesa eksproprijacije</vt:lpstr>
      <vt:lpstr>O pravu na dodatnu eksproprijaciju preostalog dela parcele</vt:lpstr>
      <vt:lpstr>Mehanizam za podnošenje žalbi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Niš - Beloljin</dc:title>
  <dc:creator>Ksenija Petovar</dc:creator>
  <cp:lastModifiedBy>Ksenija Petovar</cp:lastModifiedBy>
  <cp:revision>25</cp:revision>
  <dcterms:created xsi:type="dcterms:W3CDTF">2021-03-13T06:38:29Z</dcterms:created>
  <dcterms:modified xsi:type="dcterms:W3CDTF">2021-03-14T15:07:21Z</dcterms:modified>
</cp:coreProperties>
</file>